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2">
  <p:sldMasterIdLst>
    <p:sldMasterId id="2147483702" r:id="rId1"/>
  </p:sldMasterIdLst>
  <p:notesMasterIdLst>
    <p:notesMasterId r:id="rId18"/>
  </p:notesMasterIdLst>
  <p:sldIdLst>
    <p:sldId id="323" r:id="rId2"/>
    <p:sldId id="324" r:id="rId3"/>
    <p:sldId id="325" r:id="rId4"/>
    <p:sldId id="327" r:id="rId5"/>
    <p:sldId id="329" r:id="rId6"/>
    <p:sldId id="333" r:id="rId7"/>
    <p:sldId id="332" r:id="rId8"/>
    <p:sldId id="335" r:id="rId9"/>
    <p:sldId id="336" r:id="rId10"/>
    <p:sldId id="337" r:id="rId11"/>
    <p:sldId id="330" r:id="rId12"/>
    <p:sldId id="334" r:id="rId13"/>
    <p:sldId id="331" r:id="rId14"/>
    <p:sldId id="338" r:id="rId15"/>
    <p:sldId id="339" r:id="rId16"/>
    <p:sldId id="32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90" autoAdjust="0"/>
    <p:restoredTop sz="96270" autoAdjust="0"/>
  </p:normalViewPr>
  <p:slideViewPr>
    <p:cSldViewPr snapToGrid="0">
      <p:cViewPr>
        <p:scale>
          <a:sx n="70" d="100"/>
          <a:sy n="70" d="100"/>
        </p:scale>
        <p:origin x="-942" y="-1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3C3DDC-16C8-4AF1-8E88-B5AB96C3EC88}" type="datetimeFigureOut">
              <a:rPr lang="en-US" smtClean="0"/>
              <a:t>7/28/2016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F393C5-DDD0-4B95-8BB3-4982E28C0DE7}" type="slidenum">
              <a:rPr lang="en-US" smtClean="0"/>
              <a:t>‹#›</a:t>
            </a:fld>
            <a:endParaRPr lang="en-US"/>
          </a:p>
        </p:txBody>
      </p:sp>
    </p:spTree>
    <p:extLst>
      <p:ext uri="{BB962C8B-B14F-4D97-AF65-F5344CB8AC3E}">
        <p14:creationId xmlns:p14="http://schemas.microsoft.com/office/powerpoint/2010/main" val="389126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competitive procedure, the open procurement has been used in the biggest number of contracts signed in the energy sector in Kosovo, in the case of Macedonia’s ELEM and GA-MA - the Macedonian gas transmission and transmission system operator, Albania, </a:t>
            </a:r>
            <a:r>
              <a:rPr lang="en-GB" dirty="0" err="1" smtClean="0"/>
              <a:t>BiH</a:t>
            </a:r>
            <a:r>
              <a:rPr lang="en-GB" dirty="0" smtClean="0"/>
              <a:t> and Serbia, while in Montenegro the contracts conducted as a open procedure are highest in value. </a:t>
            </a:r>
            <a:endParaRPr lang="sq-AL" dirty="0" smtClean="0"/>
          </a:p>
          <a:p>
            <a:endParaRPr lang="sq-AL" dirty="0" smtClean="0"/>
          </a:p>
          <a:p>
            <a:r>
              <a:rPr lang="en-GB" dirty="0" smtClean="0"/>
              <a:t>Red flags are raised for Macedonia’s ELEM, Montenegro and </a:t>
            </a:r>
            <a:r>
              <a:rPr lang="en-GB" dirty="0" err="1" smtClean="0"/>
              <a:t>BiH</a:t>
            </a:r>
            <a:r>
              <a:rPr lang="en-GB" dirty="0" smtClean="0"/>
              <a:t> where there is an increase of the least competitive (non-competitive) procedure over the years. </a:t>
            </a:r>
            <a:endParaRPr lang="sq-AL" dirty="0" smtClean="0"/>
          </a:p>
          <a:p>
            <a:r>
              <a:rPr lang="en-GB" dirty="0" smtClean="0"/>
              <a:t>Notable is that almost half of tenders of GA-MA were according to the least competitive procedure (non-competitive procedure type). </a:t>
            </a:r>
            <a:endParaRPr lang="sq-AL" dirty="0" smtClean="0"/>
          </a:p>
        </p:txBody>
      </p:sp>
      <p:sp>
        <p:nvSpPr>
          <p:cNvPr id="4" name="Slide Number Placeholder 3"/>
          <p:cNvSpPr>
            <a:spLocks noGrp="1"/>
          </p:cNvSpPr>
          <p:nvPr>
            <p:ph type="sldNum" sz="quarter" idx="10"/>
          </p:nvPr>
        </p:nvSpPr>
        <p:spPr/>
        <p:txBody>
          <a:bodyPr/>
          <a:lstStyle/>
          <a:p>
            <a:fld id="{0BF393C5-DDD0-4B95-8BB3-4982E28C0DE7}" type="slidenum">
              <a:rPr lang="en-US" smtClean="0"/>
              <a:t>7</a:t>
            </a:fld>
            <a:endParaRPr lang="en-US"/>
          </a:p>
        </p:txBody>
      </p:sp>
    </p:spTree>
    <p:extLst>
      <p:ext uri="{BB962C8B-B14F-4D97-AF65-F5344CB8AC3E}">
        <p14:creationId xmlns:p14="http://schemas.microsoft.com/office/powerpoint/2010/main" val="1321823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competitive procedure, the open procurement has been used in the biggest number of contracts signed in the energy sector in Kosovo, in the case of Macedonia’s ELEM and GA-MA - the Macedonian gas transmission and transmission system operator, Albania, </a:t>
            </a:r>
            <a:r>
              <a:rPr lang="en-GB" dirty="0" err="1" smtClean="0"/>
              <a:t>BiH</a:t>
            </a:r>
            <a:r>
              <a:rPr lang="en-GB" dirty="0" smtClean="0"/>
              <a:t> and Serbia, while in Montenegro the contracts conducted as a open procedure are highest in value. </a:t>
            </a:r>
            <a:endParaRPr lang="sq-AL" dirty="0" smtClean="0"/>
          </a:p>
          <a:p>
            <a:endParaRPr lang="sq-AL" dirty="0" smtClean="0"/>
          </a:p>
          <a:p>
            <a:r>
              <a:rPr lang="en-GB" dirty="0" smtClean="0"/>
              <a:t>Red flags are raised for Macedonia’s ELEM, Montenegro and </a:t>
            </a:r>
            <a:r>
              <a:rPr lang="en-GB" dirty="0" err="1" smtClean="0"/>
              <a:t>BiH</a:t>
            </a:r>
            <a:r>
              <a:rPr lang="en-GB" dirty="0" smtClean="0"/>
              <a:t> where there is an increase of the least competitive (non-competitive) procedure over the years. </a:t>
            </a:r>
            <a:endParaRPr lang="sq-AL" dirty="0" smtClean="0"/>
          </a:p>
          <a:p>
            <a:r>
              <a:rPr lang="en-GB" dirty="0" smtClean="0"/>
              <a:t>Notable is that almost half of tenders of GA-MA were according to the least competitive procedure (non-competitive procedure type). </a:t>
            </a:r>
            <a:endParaRPr lang="sq-AL" dirty="0" smtClean="0"/>
          </a:p>
        </p:txBody>
      </p:sp>
      <p:sp>
        <p:nvSpPr>
          <p:cNvPr id="4" name="Slide Number Placeholder 3"/>
          <p:cNvSpPr>
            <a:spLocks noGrp="1"/>
          </p:cNvSpPr>
          <p:nvPr>
            <p:ph type="sldNum" sz="quarter" idx="10"/>
          </p:nvPr>
        </p:nvSpPr>
        <p:spPr/>
        <p:txBody>
          <a:bodyPr/>
          <a:lstStyle/>
          <a:p>
            <a:fld id="{0BF393C5-DDD0-4B95-8BB3-4982E28C0DE7}" type="slidenum">
              <a:rPr lang="en-US" smtClean="0"/>
              <a:t>8</a:t>
            </a:fld>
            <a:endParaRPr lang="en-US"/>
          </a:p>
        </p:txBody>
      </p:sp>
    </p:spTree>
    <p:extLst>
      <p:ext uri="{BB962C8B-B14F-4D97-AF65-F5344CB8AC3E}">
        <p14:creationId xmlns:p14="http://schemas.microsoft.com/office/powerpoint/2010/main" val="1321823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AA010FA-A266-4EF4-9EC9-8AC72460AC9B}" type="datetimeFigureOut">
              <a:rPr lang="en-US" smtClean="0"/>
              <a:pPr/>
              <a:t>7/28/2016</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06A3DA8B-C76C-46BB-8751-1626A58CEEA3}" type="slidenum">
              <a:rPr lang="en-US" smtClean="0"/>
              <a:pPr/>
              <a:t>‹#›</a:t>
            </a:fld>
            <a:endParaRPr lang="en-US"/>
          </a:p>
        </p:txBody>
      </p:sp>
    </p:spTree>
    <p:extLst>
      <p:ext uri="{BB962C8B-B14F-4D97-AF65-F5344CB8AC3E}">
        <p14:creationId xmlns:p14="http://schemas.microsoft.com/office/powerpoint/2010/main" val="78801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010FA-A266-4EF4-9EC9-8AC72460AC9B}"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A3DA8B-C76C-46BB-8751-1626A58CEEA3}" type="slidenum">
              <a:rPr lang="en-US" smtClean="0"/>
              <a:pPr/>
              <a:t>‹#›</a:t>
            </a:fld>
            <a:endParaRPr lang="en-US"/>
          </a:p>
        </p:txBody>
      </p:sp>
    </p:spTree>
    <p:extLst>
      <p:ext uri="{BB962C8B-B14F-4D97-AF65-F5344CB8AC3E}">
        <p14:creationId xmlns:p14="http://schemas.microsoft.com/office/powerpoint/2010/main" val="266670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FAA010FA-A266-4EF4-9EC9-8AC72460AC9B}" type="datetimeFigureOut">
              <a:rPr lang="en-US" smtClean="0"/>
              <a:pPr/>
              <a:t>7/28/2016</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06A3DA8B-C76C-46BB-8751-1626A58CEEA3}" type="slidenum">
              <a:rPr lang="en-US" smtClean="0"/>
              <a:pPr/>
              <a:t>‹#›</a:t>
            </a:fld>
            <a:endParaRPr lang="en-US"/>
          </a:p>
        </p:txBody>
      </p:sp>
    </p:spTree>
    <p:extLst>
      <p:ext uri="{BB962C8B-B14F-4D97-AF65-F5344CB8AC3E}">
        <p14:creationId xmlns:p14="http://schemas.microsoft.com/office/powerpoint/2010/main" val="271235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AA010FA-A266-4EF4-9EC9-8AC72460AC9B}" type="datetimeFigureOut">
              <a:rPr lang="en-US" smtClean="0"/>
              <a:pPr/>
              <a:t>7/28/2016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06A3DA8B-C76C-46BB-8751-1626A58CEEA3}" type="slidenum">
              <a:rPr lang="en-US" smtClean="0"/>
              <a:pPr/>
              <a:t>‹#›</a:t>
            </a:fld>
            <a:endParaRPr lang="en-US"/>
          </a:p>
        </p:txBody>
      </p:sp>
    </p:spTree>
    <p:extLst>
      <p:ext uri="{BB962C8B-B14F-4D97-AF65-F5344CB8AC3E}">
        <p14:creationId xmlns:p14="http://schemas.microsoft.com/office/powerpoint/2010/main" val="308966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FAA010FA-A266-4EF4-9EC9-8AC72460AC9B}" type="datetimeFigureOut">
              <a:rPr lang="en-US" smtClean="0"/>
              <a:pPr/>
              <a:t>7/28/2016</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06A3DA8B-C76C-46BB-8751-1626A58CEEA3}" type="slidenum">
              <a:rPr lang="en-US" smtClean="0"/>
              <a:pPr/>
              <a:t>‹#›</a:t>
            </a:fld>
            <a:endParaRPr lang="en-US"/>
          </a:p>
        </p:txBody>
      </p:sp>
    </p:spTree>
    <p:extLst>
      <p:ext uri="{BB962C8B-B14F-4D97-AF65-F5344CB8AC3E}">
        <p14:creationId xmlns:p14="http://schemas.microsoft.com/office/powerpoint/2010/main" val="1691215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A010FA-A266-4EF4-9EC9-8AC72460AC9B}" type="datetimeFigureOut">
              <a:rPr lang="en-US" smtClean="0"/>
              <a:pPr/>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3DA8B-C76C-46BB-8751-1626A58CEEA3}" type="slidenum">
              <a:rPr lang="en-US" smtClean="0"/>
              <a:pPr/>
              <a:t>‹#›</a:t>
            </a:fld>
            <a:endParaRPr lang="en-US"/>
          </a:p>
        </p:txBody>
      </p:sp>
    </p:spTree>
    <p:extLst>
      <p:ext uri="{BB962C8B-B14F-4D97-AF65-F5344CB8AC3E}">
        <p14:creationId xmlns:p14="http://schemas.microsoft.com/office/powerpoint/2010/main" val="39068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AA010FA-A266-4EF4-9EC9-8AC72460AC9B}" type="datetimeFigureOut">
              <a:rPr lang="en-US" smtClean="0"/>
              <a:pPr/>
              <a:t>7/28/2016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A3DA8B-C76C-46BB-8751-1626A58CEEA3}" type="slidenum">
              <a:rPr lang="en-US" smtClean="0"/>
              <a:pPr/>
              <a:t>‹#›</a:t>
            </a:fld>
            <a:endParaRPr lang="en-US"/>
          </a:p>
        </p:txBody>
      </p:sp>
    </p:spTree>
    <p:extLst>
      <p:ext uri="{BB962C8B-B14F-4D97-AF65-F5344CB8AC3E}">
        <p14:creationId xmlns:p14="http://schemas.microsoft.com/office/powerpoint/2010/main" val="244489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AA010FA-A266-4EF4-9EC9-8AC72460AC9B}" type="datetimeFigureOut">
              <a:rPr lang="en-US" smtClean="0"/>
              <a:pPr/>
              <a:t>7/28/2016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A3DA8B-C76C-46BB-8751-1626A58CEEA3}" type="slidenum">
              <a:rPr lang="en-US" smtClean="0"/>
              <a:pPr/>
              <a:t>‹#›</a:t>
            </a:fld>
            <a:endParaRPr lang="en-US"/>
          </a:p>
        </p:txBody>
      </p:sp>
    </p:spTree>
    <p:extLst>
      <p:ext uri="{BB962C8B-B14F-4D97-AF65-F5344CB8AC3E}">
        <p14:creationId xmlns:p14="http://schemas.microsoft.com/office/powerpoint/2010/main" val="2227617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A010FA-A266-4EF4-9EC9-8AC72460AC9B}" type="datetimeFigureOut">
              <a:rPr lang="en-US" smtClean="0"/>
              <a:pPr/>
              <a:t>7/28/2016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A3DA8B-C76C-46BB-8751-1626A58CEEA3}" type="slidenum">
              <a:rPr lang="en-US" smtClean="0"/>
              <a:pPr/>
              <a:t>‹#›</a:t>
            </a:fld>
            <a:endParaRPr lang="en-US"/>
          </a:p>
        </p:txBody>
      </p:sp>
    </p:spTree>
    <p:extLst>
      <p:ext uri="{BB962C8B-B14F-4D97-AF65-F5344CB8AC3E}">
        <p14:creationId xmlns:p14="http://schemas.microsoft.com/office/powerpoint/2010/main" val="2057590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AA010FA-A266-4EF4-9EC9-8AC72460AC9B}" type="datetimeFigureOut">
              <a:rPr lang="en-US" smtClean="0"/>
              <a:pPr/>
              <a:t>7/28/2016</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06A3DA8B-C76C-46BB-8751-1626A58CEEA3}" type="slidenum">
              <a:rPr lang="en-US" smtClean="0"/>
              <a:pPr/>
              <a:t>‹#›</a:t>
            </a:fld>
            <a:endParaRPr lang="en-US"/>
          </a:p>
        </p:txBody>
      </p:sp>
    </p:spTree>
    <p:extLst>
      <p:ext uri="{BB962C8B-B14F-4D97-AF65-F5344CB8AC3E}">
        <p14:creationId xmlns:p14="http://schemas.microsoft.com/office/powerpoint/2010/main" val="2108657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t>
            </a:r>
            <a:r>
              <a:rPr lang="en-US" smtClean="0"/>
              <a:t>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A010FA-A266-4EF4-9EC9-8AC72460AC9B}" type="datetimeFigureOut">
              <a:rPr lang="en-US" smtClean="0"/>
              <a:pPr/>
              <a:t>7/28/2016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A3DA8B-C76C-46BB-8751-1626A58CEEA3}" type="slidenum">
              <a:rPr lang="en-US" smtClean="0"/>
              <a:pPr/>
              <a:t>‹#›</a:t>
            </a:fld>
            <a:endParaRPr lang="en-US"/>
          </a:p>
        </p:txBody>
      </p:sp>
    </p:spTree>
    <p:extLst>
      <p:ext uri="{BB962C8B-B14F-4D97-AF65-F5344CB8AC3E}">
        <p14:creationId xmlns:p14="http://schemas.microsoft.com/office/powerpoint/2010/main" val="4139384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FAA010FA-A266-4EF4-9EC9-8AC72460AC9B}" type="datetimeFigureOut">
              <a:rPr lang="en-US" smtClean="0"/>
              <a:pPr/>
              <a:t>7/28/2016</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06A3DA8B-C76C-46BB-8751-1626A58CEEA3}" type="slidenum">
              <a:rPr lang="en-US" smtClean="0"/>
              <a:pPr/>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5805236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12951" y="706531"/>
            <a:ext cx="10993549" cy="1475013"/>
          </a:xfrm>
        </p:spPr>
        <p:txBody>
          <a:bodyPr/>
          <a:lstStyle/>
          <a:p>
            <a:r>
              <a:rPr lang="sq-AL" dirty="0" smtClean="0">
                <a:solidFill>
                  <a:schemeClr val="accent4"/>
                </a:solidFill>
              </a:rPr>
              <a:t>Public procurement and challenges in the energy sector</a:t>
            </a:r>
            <a:endParaRPr lang="sq-AL" dirty="0">
              <a:solidFill>
                <a:schemeClr val="accent4"/>
              </a:solidFill>
            </a:endParaRPr>
          </a:p>
        </p:txBody>
      </p:sp>
      <p:sp>
        <p:nvSpPr>
          <p:cNvPr id="5" name="Subtitle 4"/>
          <p:cNvSpPr>
            <a:spLocks noGrp="1"/>
          </p:cNvSpPr>
          <p:nvPr>
            <p:ph type="subTitle" idx="1"/>
          </p:nvPr>
        </p:nvSpPr>
        <p:spPr>
          <a:xfrm>
            <a:off x="526603" y="2470245"/>
            <a:ext cx="10993546" cy="465396"/>
          </a:xfrm>
          <a:noFill/>
        </p:spPr>
        <p:txBody>
          <a:bodyPr>
            <a:normAutofit/>
          </a:bodyPr>
          <a:lstStyle/>
          <a:p>
            <a:r>
              <a:rPr lang="sq-AL" sz="2000" b="1" dirty="0" smtClean="0"/>
              <a:t>Missmanagement and corrupt practices</a:t>
            </a:r>
            <a:endParaRPr lang="sq-AL" sz="2000" b="1" dirty="0"/>
          </a:p>
        </p:txBody>
      </p:sp>
      <p:pic>
        <p:nvPicPr>
          <p:cNvPr id="6" name="Picture 5"/>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600741" y="5869240"/>
            <a:ext cx="1550504" cy="516834"/>
          </a:xfrm>
          <a:prstGeom prst="rect">
            <a:avLst/>
          </a:prstGeom>
        </p:spPr>
      </p:pic>
      <p:pic>
        <p:nvPicPr>
          <p:cNvPr id="7" name="Picture 6" descr="Acer Logo Vers 3.png"/>
          <p:cNvPicPr/>
          <p:nvPr/>
        </p:nvPicPr>
        <p:blipFill>
          <a:blip r:embed="rId3" cstate="print"/>
          <a:stretch>
            <a:fillRect/>
          </a:stretch>
        </p:blipFill>
        <p:spPr>
          <a:xfrm>
            <a:off x="9416955" y="5616007"/>
            <a:ext cx="2137368" cy="742584"/>
          </a:xfrm>
          <a:prstGeom prst="rect">
            <a:avLst/>
          </a:prstGeom>
        </p:spPr>
      </p:pic>
    </p:spTree>
    <p:extLst>
      <p:ext uri="{BB962C8B-B14F-4D97-AF65-F5344CB8AC3E}">
        <p14:creationId xmlns:p14="http://schemas.microsoft.com/office/powerpoint/2010/main" val="1047245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a:t>COMPETITION RESTRICTIONS</a:t>
            </a:r>
          </a:p>
        </p:txBody>
      </p:sp>
      <p:sp>
        <p:nvSpPr>
          <p:cNvPr id="3" name="Content Placeholder 2"/>
          <p:cNvSpPr>
            <a:spLocks noGrp="1"/>
          </p:cNvSpPr>
          <p:nvPr>
            <p:ph idx="1"/>
          </p:nvPr>
        </p:nvSpPr>
        <p:spPr/>
        <p:txBody>
          <a:bodyPr>
            <a:normAutofit/>
          </a:bodyPr>
          <a:lstStyle/>
          <a:p>
            <a:r>
              <a:rPr lang="en-GB" dirty="0" smtClean="0"/>
              <a:t>The </a:t>
            </a:r>
            <a:r>
              <a:rPr lang="en-GB" dirty="0"/>
              <a:t>share of open procedures where a single tender has been submitted is indicative of the progressive establishment of discriminatory specifications. </a:t>
            </a:r>
            <a:endParaRPr lang="sq-AL" dirty="0" smtClean="0"/>
          </a:p>
          <a:p>
            <a:pPr marL="594000" lvl="2" indent="0">
              <a:buNone/>
            </a:pPr>
            <a:r>
              <a:rPr lang="en-GB" sz="1600" dirty="0" smtClean="0"/>
              <a:t>Open </a:t>
            </a:r>
            <a:r>
              <a:rPr lang="en-GB" sz="1600" dirty="0"/>
              <a:t>procedures (competitive procedure types) in principle attract broad interest and the number of submitted tenders would typically be as high as possible. In the energy sector, however, preference is consistently given to non-competitive procedures for the awarding of public procurement contracts.</a:t>
            </a:r>
            <a:endParaRPr lang="sq-AL" sz="1600" dirty="0"/>
          </a:p>
          <a:p>
            <a:r>
              <a:rPr lang="en-GB" dirty="0" smtClean="0"/>
              <a:t>On the other hand, public procurement with single bidding although a competitive procedure type is a serious red-flag for corruption due to at least two factors: </a:t>
            </a:r>
            <a:endParaRPr lang="sq-AL" dirty="0" smtClean="0"/>
          </a:p>
          <a:p>
            <a:pPr marL="936900" lvl="2" indent="-342900">
              <a:buAutoNum type="alphaLcParenR"/>
            </a:pPr>
            <a:r>
              <a:rPr lang="en-GB" sz="1600" dirty="0" smtClean="0"/>
              <a:t>entry barriers − contracting authorities may have designed such tender specifications especially for a specific company or a combination of companies (which is more often the case</a:t>
            </a:r>
            <a:r>
              <a:rPr lang="sq-AL" sz="1600" dirty="0" smtClean="0"/>
              <a:t>)</a:t>
            </a:r>
          </a:p>
          <a:p>
            <a:pPr marL="936900" lvl="2" indent="-342900">
              <a:buAutoNum type="alphaLcParenR"/>
            </a:pPr>
            <a:r>
              <a:rPr lang="en-GB" sz="1600" dirty="0" smtClean="0"/>
              <a:t>b) political </a:t>
            </a:r>
            <a:r>
              <a:rPr lang="en-GB" sz="1600" dirty="0" err="1" smtClean="0"/>
              <a:t>embeddedness</a:t>
            </a:r>
            <a:r>
              <a:rPr lang="en-GB" sz="1600" dirty="0" smtClean="0"/>
              <a:t>, i.e. tacit knowledge and relationships that allow politically connected firms to bid in tenders with difficult or impossible requirements that will later be amended or ignored through low implementation controls. </a:t>
            </a:r>
            <a:endParaRPr lang="sq-AL" sz="1600"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6" name="Picture 5"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265729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Exclusivity </a:t>
            </a:r>
            <a:r>
              <a:rPr lang="en-US" dirty="0" smtClean="0"/>
              <a:t>agreements</a:t>
            </a:r>
            <a:endParaRPr lang="sq-AL" dirty="0"/>
          </a:p>
        </p:txBody>
      </p:sp>
      <p:sp>
        <p:nvSpPr>
          <p:cNvPr id="3" name="Content Placeholder 2"/>
          <p:cNvSpPr>
            <a:spLocks noGrp="1"/>
          </p:cNvSpPr>
          <p:nvPr>
            <p:ph idx="1"/>
          </p:nvPr>
        </p:nvSpPr>
        <p:spPr>
          <a:xfrm>
            <a:off x="581192" y="1924334"/>
            <a:ext cx="11060348" cy="4681182"/>
          </a:xfrm>
        </p:spPr>
        <p:txBody>
          <a:bodyPr/>
          <a:lstStyle/>
          <a:p>
            <a:r>
              <a:rPr lang="en-GB" dirty="0"/>
              <a:t>The existence of many exclusive agreements in the regional energy sectors reveals additional potential for undue </a:t>
            </a:r>
            <a:r>
              <a:rPr lang="en-GB" dirty="0" err="1"/>
              <a:t>favoritism</a:t>
            </a:r>
            <a:r>
              <a:rPr lang="en-GB" dirty="0"/>
              <a:t> in the selection of suppliers of goods and services to SOEs. Also, high-priced arrangements may be tolerated in exchange for a counter-offer from the company-provider. </a:t>
            </a:r>
            <a:endParaRPr lang="sq-AL" dirty="0" smtClean="0"/>
          </a:p>
          <a:p>
            <a:r>
              <a:rPr lang="en-GB" dirty="0"/>
              <a:t>The Albanian case shows that public procurement and concession procedures in the energy sector are not obliged by law to be processed via an electronic platform. </a:t>
            </a:r>
            <a:r>
              <a:rPr lang="sq-AL" dirty="0" smtClean="0"/>
              <a:t> (OSHEE, GEN-i Tirana)</a:t>
            </a:r>
          </a:p>
          <a:p>
            <a:r>
              <a:rPr lang="en-GB" dirty="0"/>
              <a:t>In Montenegro the media attention was directed towards EPCG that has paid more than EUR 15 million for consulting services since 2010, without calling public tender</a:t>
            </a:r>
            <a:r>
              <a:rPr lang="en-GB" dirty="0" smtClean="0"/>
              <a:t>.</a:t>
            </a:r>
            <a:endParaRPr lang="sq-AL" dirty="0" smtClean="0"/>
          </a:p>
          <a:p>
            <a:r>
              <a:rPr lang="en-GB" dirty="0"/>
              <a:t>Furthermore, the High State Audit in Albania discovering favouritism for several companies in public tenders proposed 26 warning measures as well as firing several employees of </a:t>
            </a:r>
            <a:r>
              <a:rPr lang="en-GB" dirty="0" err="1"/>
              <a:t>AlbPetrol</a:t>
            </a:r>
            <a:r>
              <a:rPr lang="en-GB" dirty="0"/>
              <a:t> for the irregularities observed in the tender procedures, including legal prosecution for the head of the company at the </a:t>
            </a:r>
            <a:r>
              <a:rPr lang="en-GB" dirty="0" smtClean="0"/>
              <a:t>time</a:t>
            </a:r>
            <a:r>
              <a:rPr lang="sq-AL" dirty="0" smtClean="0"/>
              <a:t>. </a:t>
            </a:r>
          </a:p>
          <a:p>
            <a:endParaRPr lang="sq-AL"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6" name="Picture 5"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2086715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Exclusivity </a:t>
            </a:r>
            <a:r>
              <a:rPr lang="en-US" dirty="0" smtClean="0"/>
              <a:t>agreements</a:t>
            </a:r>
            <a:endParaRPr lang="sq-AL" dirty="0"/>
          </a:p>
        </p:txBody>
      </p:sp>
      <p:graphicFrame>
        <p:nvGraphicFramePr>
          <p:cNvPr id="4" name="Table 3"/>
          <p:cNvGraphicFramePr>
            <a:graphicFrameLocks noGrp="1"/>
          </p:cNvGraphicFramePr>
          <p:nvPr>
            <p:extLst>
              <p:ext uri="{D42A27DB-BD31-4B8C-83A1-F6EECF244321}">
                <p14:modId xmlns:p14="http://schemas.microsoft.com/office/powerpoint/2010/main" val="528620397"/>
              </p:ext>
            </p:extLst>
          </p:nvPr>
        </p:nvGraphicFramePr>
        <p:xfrm>
          <a:off x="1610435" y="2395964"/>
          <a:ext cx="8911989" cy="2230626"/>
        </p:xfrm>
        <a:graphic>
          <a:graphicData uri="http://schemas.openxmlformats.org/drawingml/2006/table">
            <a:tbl>
              <a:tblPr firstRow="1" firstCol="1" bandRow="1">
                <a:tableStyleId>{5C22544A-7EE6-4342-B048-85BDC9FD1C3A}</a:tableStyleId>
              </a:tblPr>
              <a:tblGrid>
                <a:gridCol w="792094"/>
                <a:gridCol w="2610905"/>
                <a:gridCol w="2818313"/>
                <a:gridCol w="2690677"/>
              </a:tblGrid>
              <a:tr h="571524">
                <a:tc>
                  <a:txBody>
                    <a:bodyPr/>
                    <a:lstStyle/>
                    <a:p>
                      <a:pPr marL="0" marR="0" algn="ctr">
                        <a:lnSpc>
                          <a:spcPct val="115000"/>
                        </a:lnSpc>
                        <a:spcBef>
                          <a:spcPts val="0"/>
                        </a:spcBef>
                        <a:spcAft>
                          <a:spcPts val="0"/>
                        </a:spcAft>
                      </a:pPr>
                      <a:r>
                        <a:rPr lang="en-GB" sz="1200" dirty="0">
                          <a:effectLst/>
                        </a:rPr>
                        <a:t>Year</a:t>
                      </a:r>
                      <a:endParaRPr lang="sq-AL" sz="1600" dirty="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Economic Damage in procurement sector (ALL)</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dirty="0">
                          <a:effectLst/>
                        </a:rPr>
                        <a:t>Economic Damage in procurement sector (EUR)</a:t>
                      </a:r>
                      <a:endParaRPr lang="sq-AL" sz="1600" dirty="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Change in percentage of the economic damage</a:t>
                      </a:r>
                      <a:endParaRPr lang="sq-AL" sz="1600">
                        <a:effectLst/>
                        <a:latin typeface="Calibri"/>
                        <a:ea typeface="Times New Roman"/>
                        <a:cs typeface="Arial"/>
                      </a:endParaRPr>
                    </a:p>
                  </a:txBody>
                  <a:tcPr marL="68580" marR="68580" marT="0" marB="0" anchor="ctr"/>
                </a:tc>
              </a:tr>
              <a:tr h="276517">
                <a:tc>
                  <a:txBody>
                    <a:bodyPr/>
                    <a:lstStyle/>
                    <a:p>
                      <a:pPr marL="0" marR="0" algn="ctr">
                        <a:lnSpc>
                          <a:spcPct val="115000"/>
                        </a:lnSpc>
                        <a:spcBef>
                          <a:spcPts val="0"/>
                        </a:spcBef>
                        <a:spcAft>
                          <a:spcPts val="0"/>
                        </a:spcAft>
                      </a:pPr>
                      <a:r>
                        <a:rPr lang="en-GB" sz="1200">
                          <a:effectLst/>
                        </a:rPr>
                        <a:t>2010</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187,573,000</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5,692,080</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-56.48%</a:t>
                      </a:r>
                      <a:endParaRPr lang="sq-AL" sz="1600">
                        <a:effectLst/>
                        <a:latin typeface="Calibri"/>
                        <a:ea typeface="Times New Roman"/>
                        <a:cs typeface="Arial"/>
                      </a:endParaRPr>
                    </a:p>
                  </a:txBody>
                  <a:tcPr marL="68580" marR="68580" marT="0" marB="0" anchor="ctr"/>
                </a:tc>
              </a:tr>
              <a:tr h="276517">
                <a:tc>
                  <a:txBody>
                    <a:bodyPr/>
                    <a:lstStyle/>
                    <a:p>
                      <a:pPr marL="0" marR="0" algn="ctr">
                        <a:lnSpc>
                          <a:spcPct val="115000"/>
                        </a:lnSpc>
                        <a:spcBef>
                          <a:spcPts val="0"/>
                        </a:spcBef>
                        <a:spcAft>
                          <a:spcPts val="0"/>
                        </a:spcAft>
                      </a:pPr>
                      <a:r>
                        <a:rPr lang="en-GB" sz="1200">
                          <a:effectLst/>
                        </a:rPr>
                        <a:t>2011</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210,324,000</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3,146,109</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12.13%</a:t>
                      </a:r>
                      <a:endParaRPr lang="sq-AL" sz="1600">
                        <a:effectLst/>
                        <a:latin typeface="Calibri"/>
                        <a:ea typeface="Times New Roman"/>
                        <a:cs typeface="Arial"/>
                      </a:endParaRPr>
                    </a:p>
                  </a:txBody>
                  <a:tcPr marL="68580" marR="68580" marT="0" marB="0" anchor="ctr"/>
                </a:tc>
              </a:tr>
              <a:tr h="276517">
                <a:tc>
                  <a:txBody>
                    <a:bodyPr/>
                    <a:lstStyle/>
                    <a:p>
                      <a:pPr marL="0" marR="0" algn="ctr">
                        <a:lnSpc>
                          <a:spcPct val="115000"/>
                        </a:lnSpc>
                        <a:spcBef>
                          <a:spcPts val="0"/>
                        </a:spcBef>
                        <a:spcAft>
                          <a:spcPts val="0"/>
                        </a:spcAft>
                      </a:pPr>
                      <a:r>
                        <a:rPr lang="en-GB" sz="1200">
                          <a:effectLst/>
                        </a:rPr>
                        <a:t>2012</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444,573,000</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1,369,146</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111.38%</a:t>
                      </a:r>
                      <a:endParaRPr lang="sq-AL" sz="1600">
                        <a:effectLst/>
                        <a:latin typeface="Calibri"/>
                        <a:ea typeface="Times New Roman"/>
                        <a:cs typeface="Arial"/>
                      </a:endParaRPr>
                    </a:p>
                  </a:txBody>
                  <a:tcPr marL="68580" marR="68580" marT="0" marB="0" anchor="ctr"/>
                </a:tc>
              </a:tr>
              <a:tr h="276517">
                <a:tc>
                  <a:txBody>
                    <a:bodyPr/>
                    <a:lstStyle/>
                    <a:p>
                      <a:pPr marL="0" marR="0" algn="ctr">
                        <a:lnSpc>
                          <a:spcPct val="115000"/>
                        </a:lnSpc>
                        <a:spcBef>
                          <a:spcPts val="0"/>
                        </a:spcBef>
                        <a:spcAft>
                          <a:spcPts val="0"/>
                        </a:spcAft>
                      </a:pPr>
                      <a:r>
                        <a:rPr lang="en-GB" sz="1200">
                          <a:effectLst/>
                        </a:rPr>
                        <a:t>2013</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354,099,000</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dirty="0">
                          <a:effectLst/>
                        </a:rPr>
                        <a:t>1,535,212</a:t>
                      </a:r>
                      <a:endParaRPr lang="sq-AL" sz="1600" dirty="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-20.35%</a:t>
                      </a:r>
                      <a:endParaRPr lang="sq-AL" sz="1600">
                        <a:effectLst/>
                        <a:latin typeface="Calibri"/>
                        <a:ea typeface="Times New Roman"/>
                        <a:cs typeface="Arial"/>
                      </a:endParaRPr>
                    </a:p>
                  </a:txBody>
                  <a:tcPr marL="68580" marR="68580" marT="0" marB="0" anchor="ctr"/>
                </a:tc>
              </a:tr>
              <a:tr h="276517">
                <a:tc>
                  <a:txBody>
                    <a:bodyPr/>
                    <a:lstStyle/>
                    <a:p>
                      <a:pPr marL="0" marR="0" algn="ctr">
                        <a:lnSpc>
                          <a:spcPct val="115000"/>
                        </a:lnSpc>
                        <a:spcBef>
                          <a:spcPts val="0"/>
                        </a:spcBef>
                        <a:spcAft>
                          <a:spcPts val="0"/>
                        </a:spcAft>
                      </a:pPr>
                      <a:r>
                        <a:rPr lang="en-GB" sz="1200">
                          <a:effectLst/>
                        </a:rPr>
                        <a:t>2014</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678,118,000</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3,245,058</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91.51%</a:t>
                      </a:r>
                      <a:endParaRPr lang="sq-AL" sz="1600">
                        <a:effectLst/>
                        <a:latin typeface="Calibri"/>
                        <a:ea typeface="Times New Roman"/>
                        <a:cs typeface="Arial"/>
                      </a:endParaRPr>
                    </a:p>
                  </a:txBody>
                  <a:tcPr marL="68580" marR="68580" marT="0" marB="0" anchor="ctr"/>
                </a:tc>
              </a:tr>
              <a:tr h="276517">
                <a:tc>
                  <a:txBody>
                    <a:bodyPr/>
                    <a:lstStyle/>
                    <a:p>
                      <a:pPr marL="0" marR="0" algn="ctr">
                        <a:lnSpc>
                          <a:spcPct val="115000"/>
                        </a:lnSpc>
                        <a:spcBef>
                          <a:spcPts val="0"/>
                        </a:spcBef>
                        <a:spcAft>
                          <a:spcPts val="0"/>
                        </a:spcAft>
                      </a:pPr>
                      <a:r>
                        <a:rPr lang="en-GB" sz="1200">
                          <a:effectLst/>
                        </a:rPr>
                        <a:t>2015</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2,621,594,000</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a:effectLst/>
                        </a:rPr>
                        <a:t>2,584,664</a:t>
                      </a:r>
                      <a:endParaRPr lang="sq-AL" sz="1600">
                        <a:effectLst/>
                        <a:latin typeface="Calibri"/>
                        <a:ea typeface="Times New Roman"/>
                        <a:cs typeface="Arial"/>
                      </a:endParaRPr>
                    </a:p>
                  </a:txBody>
                  <a:tcPr marL="68580" marR="68580" marT="0" marB="0" anchor="ctr"/>
                </a:tc>
                <a:tc>
                  <a:txBody>
                    <a:bodyPr/>
                    <a:lstStyle/>
                    <a:p>
                      <a:pPr marL="0" marR="0" algn="ctr">
                        <a:lnSpc>
                          <a:spcPct val="115000"/>
                        </a:lnSpc>
                        <a:spcBef>
                          <a:spcPts val="0"/>
                        </a:spcBef>
                        <a:spcAft>
                          <a:spcPts val="0"/>
                        </a:spcAft>
                      </a:pPr>
                      <a:r>
                        <a:rPr lang="en-GB" sz="1200" dirty="0">
                          <a:effectLst/>
                        </a:rPr>
                        <a:t>286.6%</a:t>
                      </a:r>
                      <a:endParaRPr lang="sq-AL" sz="1600" dirty="0">
                        <a:effectLst/>
                        <a:latin typeface="Calibri"/>
                        <a:ea typeface="Times New Roman"/>
                        <a:cs typeface="Arial"/>
                      </a:endParaRPr>
                    </a:p>
                  </a:txBody>
                  <a:tcPr marL="68580" marR="68580" marT="0" marB="0" anchor="ctr"/>
                </a:tc>
              </a:tr>
            </a:tbl>
          </a:graphicData>
        </a:graphic>
      </p:graphicFrame>
      <p:sp>
        <p:nvSpPr>
          <p:cNvPr id="5" name="Rectangle 1"/>
          <p:cNvSpPr>
            <a:spLocks noChangeArrowheads="1"/>
          </p:cNvSpPr>
          <p:nvPr/>
        </p:nvSpPr>
        <p:spPr bwMode="auto">
          <a:xfrm>
            <a:off x="1473958" y="1926244"/>
            <a:ext cx="938966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1. </a:t>
            </a: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Economic damage related to public procurement violations in the energy sector in Albania for the period 2012-2015</a:t>
            </a:r>
            <a:endPar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sq-AL" sz="14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sq-AL" sz="14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sq-AL" sz="14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sq-AL" sz="14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sq-AL" sz="14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05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Source: HSA reports 2010-2015</a:t>
            </a:r>
            <a:r>
              <a:rPr kumimoji="0" lang="sq-AL" sz="1400" b="0" i="0" u="none" strike="noStrike" cap="none" normalizeH="0" baseline="0" dirty="0" smtClean="0">
                <a:ln>
                  <a:noFill/>
                </a:ln>
                <a:solidFill>
                  <a:schemeClr val="tx1"/>
                </a:solidFill>
                <a:effectLst/>
                <a:latin typeface="Arial" pitchFamily="34" charset="0"/>
                <a:cs typeface="Arial" pitchFamily="34" charset="0"/>
              </a:rPr>
              <a:t> </a:t>
            </a:r>
            <a:endParaRPr kumimoji="0" lang="sq-AL"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6" name="Picture 5"/>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8" name="Picture 7"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41071876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Concentration of public procurement </a:t>
            </a:r>
            <a:r>
              <a:rPr lang="en-US" dirty="0" smtClean="0"/>
              <a:t>funds</a:t>
            </a:r>
            <a:endParaRPr lang="sq-AL" dirty="0"/>
          </a:p>
        </p:txBody>
      </p:sp>
      <p:sp>
        <p:nvSpPr>
          <p:cNvPr id="3" name="Content Placeholder 2"/>
          <p:cNvSpPr>
            <a:spLocks noGrp="1"/>
          </p:cNvSpPr>
          <p:nvPr>
            <p:ph idx="1"/>
          </p:nvPr>
        </p:nvSpPr>
        <p:spPr>
          <a:xfrm>
            <a:off x="423081" y="1910687"/>
            <a:ext cx="11273049" cy="4640237"/>
          </a:xfrm>
        </p:spPr>
        <p:txBody>
          <a:bodyPr>
            <a:normAutofit lnSpcReduction="10000"/>
          </a:bodyPr>
          <a:lstStyle/>
          <a:p>
            <a:pPr marL="0" indent="0">
              <a:buNone/>
            </a:pPr>
            <a:r>
              <a:rPr lang="en-GB" dirty="0"/>
              <a:t>The public procurement can be misused in a way that a particular bidder or bidders get the majority of public tenders depicting concentration of the funds. </a:t>
            </a:r>
            <a:endParaRPr lang="sq-AL" dirty="0" smtClean="0"/>
          </a:p>
          <a:p>
            <a:pPr marL="0" indent="0">
              <a:buNone/>
            </a:pPr>
            <a:r>
              <a:rPr lang="en-GB" dirty="0" smtClean="0"/>
              <a:t>This </a:t>
            </a:r>
            <a:r>
              <a:rPr lang="en-GB" dirty="0"/>
              <a:t>is deemed problematic as the funds may be misused for political reasons or nepotism. </a:t>
            </a:r>
            <a:endParaRPr lang="sq-AL" dirty="0"/>
          </a:p>
          <a:p>
            <a:r>
              <a:rPr lang="en-GB" dirty="0"/>
              <a:t>Kosovo Energy Corporation KEK is not only the first contracting energy SOE in terms of value of public procurement contracts in Kosovo for the period </a:t>
            </a:r>
            <a:r>
              <a:rPr lang="en-GB" dirty="0" smtClean="0"/>
              <a:t>2010-2014, </a:t>
            </a:r>
            <a:r>
              <a:rPr lang="en-GB" dirty="0"/>
              <a:t>but also the biggest contracting authority in general for the same period. </a:t>
            </a:r>
            <a:endParaRPr lang="sq-AL" dirty="0" smtClean="0"/>
          </a:p>
          <a:p>
            <a:r>
              <a:rPr lang="en-GB" dirty="0" smtClean="0"/>
              <a:t>In Macedonia the electricity generation company ELEM, </a:t>
            </a:r>
            <a:r>
              <a:rPr lang="sq-AL" dirty="0" smtClean="0"/>
              <a:t> i</a:t>
            </a:r>
            <a:r>
              <a:rPr lang="en-GB" dirty="0" smtClean="0"/>
              <a:t>s the biggest contractor.</a:t>
            </a:r>
            <a:r>
              <a:rPr lang="sq-AL" dirty="0" smtClean="0"/>
              <a:t> </a:t>
            </a:r>
            <a:r>
              <a:rPr lang="en-GB" dirty="0" smtClean="0"/>
              <a:t>ELEM is the largest contractor in the public procurement in Macedonia and in fact the four largest public procurement contracts in the country are issued by ELEM. This SOE is also connected to a politicised concentration of public procurement funds since most of ELEM’s high value contracts are largely concentrated in three suppliers: DGU </a:t>
            </a:r>
            <a:r>
              <a:rPr lang="en-GB" dirty="0" err="1" smtClean="0"/>
              <a:t>Pelister</a:t>
            </a:r>
            <a:r>
              <a:rPr lang="en-GB" dirty="0" smtClean="0"/>
              <a:t> Bitola DOO, DGTT Trans Met DOO, DTPU </a:t>
            </a:r>
            <a:r>
              <a:rPr lang="en-GB" dirty="0" err="1" smtClean="0"/>
              <a:t>Markovski</a:t>
            </a:r>
            <a:r>
              <a:rPr lang="en-GB" dirty="0" smtClean="0"/>
              <a:t> </a:t>
            </a:r>
            <a:r>
              <a:rPr lang="en-GB" dirty="0" err="1" smtClean="0"/>
              <a:t>Kompani</a:t>
            </a:r>
            <a:r>
              <a:rPr lang="en-GB" dirty="0" smtClean="0"/>
              <a:t> DOOEL. They are sharing 51% or EUR 194 million of the mentioned op 100 largest public procurement contracts and total of EUR 217,8 million or 27% of ELEM total public procurement in the period 2009-2014 </a:t>
            </a:r>
            <a:r>
              <a:rPr lang="sq-AL" dirty="0" smtClean="0"/>
              <a:t>. </a:t>
            </a:r>
          </a:p>
          <a:p>
            <a:r>
              <a:rPr lang="en-GB" dirty="0" err="1"/>
              <a:t>BiH’s</a:t>
            </a:r>
            <a:r>
              <a:rPr lang="en-GB" dirty="0"/>
              <a:t> top 10 procurement contracts</a:t>
            </a:r>
            <a:r>
              <a:rPr lang="en-GB" b="1" dirty="0"/>
              <a:t> </a:t>
            </a:r>
            <a:r>
              <a:rPr lang="en-GB" dirty="0" smtClean="0"/>
              <a:t>show </a:t>
            </a:r>
            <a:r>
              <a:rPr lang="en-GB" dirty="0"/>
              <a:t>a concentration of these contracts’ values in the top three winning companies</a:t>
            </a:r>
            <a:r>
              <a:rPr lang="en-GB" dirty="0" smtClean="0"/>
              <a:t>.</a:t>
            </a:r>
            <a:r>
              <a:rPr lang="sq-AL" dirty="0" smtClean="0"/>
              <a:t> </a:t>
            </a:r>
            <a:r>
              <a:rPr lang="sq-AL" dirty="0"/>
              <a:t>(Rudnap.d.o.o.; OPTIMA GRUPA d.o.o.; BANOVIĆI d.d. rudnicimrkoguglja)</a:t>
            </a:r>
            <a:r>
              <a:rPr lang="en-GB" dirty="0" smtClean="0"/>
              <a:t> </a:t>
            </a:r>
            <a:endParaRPr lang="sq-AL" dirty="0" smtClean="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341166"/>
            <a:ext cx="1550504" cy="516834"/>
          </a:xfrm>
          <a:prstGeom prst="rect">
            <a:avLst/>
          </a:prstGeom>
        </p:spPr>
      </p:pic>
      <p:pic>
        <p:nvPicPr>
          <p:cNvPr id="6" name="Picture 5"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2491223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Concentration of public procurement </a:t>
            </a:r>
            <a:r>
              <a:rPr lang="en-US" dirty="0" smtClean="0"/>
              <a:t>funds</a:t>
            </a:r>
            <a:endParaRPr lang="sq-AL" dirty="0"/>
          </a:p>
        </p:txBody>
      </p:sp>
      <p:sp>
        <p:nvSpPr>
          <p:cNvPr id="3" name="Content Placeholder 2"/>
          <p:cNvSpPr>
            <a:spLocks noGrp="1"/>
          </p:cNvSpPr>
          <p:nvPr>
            <p:ph idx="1"/>
          </p:nvPr>
        </p:nvSpPr>
        <p:spPr>
          <a:xfrm>
            <a:off x="423081" y="1910687"/>
            <a:ext cx="11273049" cy="4640237"/>
          </a:xfrm>
        </p:spPr>
        <p:txBody>
          <a:bodyPr>
            <a:normAutofit/>
          </a:bodyPr>
          <a:lstStyle/>
          <a:p>
            <a:r>
              <a:rPr lang="en-GB" dirty="0"/>
              <a:t>In Turkey looking at the public procurement data for the 2004-2011 according to </a:t>
            </a:r>
            <a:r>
              <a:rPr lang="en-GB" dirty="0" err="1"/>
              <a:t>Gürakar</a:t>
            </a:r>
            <a:r>
              <a:rPr lang="en-GB" dirty="0"/>
              <a:t> (2015) SOEs account for approximately one-fourth of the total value of all high value procurements.</a:t>
            </a:r>
            <a:r>
              <a:rPr lang="en-GB" baseline="30000" dirty="0"/>
              <a:t> </a:t>
            </a:r>
            <a:r>
              <a:rPr lang="sq-AL" dirty="0" smtClean="0"/>
              <a:t>Five SOEs </a:t>
            </a:r>
            <a:r>
              <a:rPr lang="en-GB" dirty="0" smtClean="0"/>
              <a:t>account </a:t>
            </a:r>
            <a:r>
              <a:rPr lang="en-GB" dirty="0"/>
              <a:t>for 6 </a:t>
            </a:r>
            <a:r>
              <a:rPr lang="en-GB" dirty="0" err="1"/>
              <a:t>percent</a:t>
            </a:r>
            <a:r>
              <a:rPr lang="en-GB" dirty="0"/>
              <a:t> of the total value of all procurements. Two thirds of this 6 </a:t>
            </a:r>
            <a:r>
              <a:rPr lang="en-GB" dirty="0" err="1"/>
              <a:t>percent</a:t>
            </a:r>
            <a:r>
              <a:rPr lang="en-GB" dirty="0"/>
              <a:t> share went to politically connected firms such as those with owners/shareholders who are (i) a member of the Parliament from the ruling AKP; ii) an AKP official at the local level such as a provincial head or a member of the provincial party organization; and iii) close relatives/immediate family members of ruling party officials indicated in (i) and (ii).</a:t>
            </a:r>
            <a:r>
              <a:rPr lang="sq-AL" dirty="0"/>
              <a:t> </a:t>
            </a:r>
            <a:endParaRPr lang="sq-AL" dirty="0" smtClean="0"/>
          </a:p>
          <a:p>
            <a:pPr marL="0" indent="0">
              <a:buNone/>
            </a:pPr>
            <a:endParaRPr lang="sq-AL" dirty="0" smtClean="0"/>
          </a:p>
          <a:p>
            <a:r>
              <a:rPr lang="en-US" dirty="0" smtClean="0"/>
              <a:t>The </a:t>
            </a:r>
            <a:r>
              <a:rPr lang="en-US" dirty="0"/>
              <a:t>public procurement data is not fully publicly available in Turkey. The request to PPA to get the full data for the 2009-2014 period was declined. </a:t>
            </a:r>
            <a:endParaRPr lang="sq-AL"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6" name="Picture 5"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2350554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Concentration of public procurement </a:t>
            </a:r>
            <a:r>
              <a:rPr lang="en-US" dirty="0" smtClean="0"/>
              <a:t>funds</a:t>
            </a:r>
            <a:endParaRPr lang="sq-AL" dirty="0"/>
          </a:p>
        </p:txBody>
      </p:sp>
      <p:sp>
        <p:nvSpPr>
          <p:cNvPr id="3" name="Content Placeholder 2"/>
          <p:cNvSpPr>
            <a:spLocks noGrp="1"/>
          </p:cNvSpPr>
          <p:nvPr>
            <p:ph idx="1"/>
          </p:nvPr>
        </p:nvSpPr>
        <p:spPr>
          <a:xfrm>
            <a:off x="423081" y="1815152"/>
            <a:ext cx="11273049" cy="4735773"/>
          </a:xfrm>
        </p:spPr>
        <p:txBody>
          <a:bodyPr>
            <a:normAutofit/>
          </a:bodyPr>
          <a:lstStyle/>
          <a:p>
            <a:r>
              <a:rPr lang="en-GB" dirty="0"/>
              <a:t>Unnecessary tenders may be an important indicator of corruptive behaviour and misuse of public funds or simply irresponsible public spending. The risk is greater if the procedure is not competitive too</a:t>
            </a:r>
            <a:r>
              <a:rPr lang="en-GB" dirty="0" smtClean="0"/>
              <a:t>.</a:t>
            </a:r>
            <a:endParaRPr lang="sq-AL" dirty="0" smtClean="0"/>
          </a:p>
          <a:p>
            <a:r>
              <a:rPr lang="en-GB" dirty="0"/>
              <a:t>The corruption risks in the analysed region continue with the corruption risk </a:t>
            </a:r>
            <a:r>
              <a:rPr lang="en-GB" b="1" dirty="0"/>
              <a:t>instructions to buy</a:t>
            </a:r>
            <a:r>
              <a:rPr lang="en-GB" dirty="0"/>
              <a:t>. It means that SOEs may receive instructions to buy certain products or services. These may be overpriced, of insufficient quality or may never be delivered. </a:t>
            </a:r>
            <a:endParaRPr lang="sq-AL" dirty="0" smtClean="0"/>
          </a:p>
          <a:p>
            <a:pPr lvl="1"/>
            <a:r>
              <a:rPr lang="sq-AL" dirty="0" smtClean="0"/>
              <a:t>T</a:t>
            </a:r>
            <a:r>
              <a:rPr lang="en-GB" dirty="0" smtClean="0"/>
              <a:t>he 2010 audit carried out by the Office of Kosovo Auditor General recommended to KOSTT Board of Directors to develop clear instructions in order to address identified weaknesses. Poor assessment of tenders was among the main irregularities, namely the value of the most tenders was higher than the market price.</a:t>
            </a:r>
            <a:r>
              <a:rPr lang="en-GB" baseline="30000" dirty="0" smtClean="0"/>
              <a:t> </a:t>
            </a:r>
            <a:r>
              <a:rPr lang="en-GB" dirty="0" smtClean="0"/>
              <a:t>The audit reports in the following years (2011, 2012, 2013 and 2014) shows that none of recommendations above have been addressed.</a:t>
            </a:r>
            <a:endParaRPr lang="sq-AL" dirty="0" smtClean="0"/>
          </a:p>
          <a:p>
            <a:pPr lvl="1"/>
            <a:r>
              <a:rPr lang="en-GB" dirty="0" smtClean="0"/>
              <a:t>Further example of instruction to buy is the corruption case related to EFT in </a:t>
            </a:r>
            <a:r>
              <a:rPr lang="en-GB" dirty="0" err="1" smtClean="0"/>
              <a:t>BiH</a:t>
            </a:r>
            <a:r>
              <a:rPr lang="en-GB" dirty="0" smtClean="0"/>
              <a:t>. </a:t>
            </a:r>
            <a:r>
              <a:rPr lang="sq-AL" dirty="0" smtClean="0"/>
              <a:t> </a:t>
            </a:r>
            <a:r>
              <a:rPr lang="en-GB" dirty="0" smtClean="0"/>
              <a:t>According to the records collected by the Financial Police of the Federation of Bosnia and Herzegovina (</a:t>
            </a:r>
            <a:r>
              <a:rPr lang="en-GB" dirty="0" err="1" smtClean="0"/>
              <a:t>FBiH</a:t>
            </a:r>
            <a:r>
              <a:rPr lang="en-GB" dirty="0" smtClean="0"/>
              <a:t>), the heads of the Sarajevo-based State Company “</a:t>
            </a:r>
            <a:r>
              <a:rPr lang="en-GB" dirty="0" err="1" smtClean="0"/>
              <a:t>Elektroprivreda</a:t>
            </a:r>
            <a:r>
              <a:rPr lang="en-GB" dirty="0" smtClean="0"/>
              <a:t> Bosnia and Herzegovina“ (EP </a:t>
            </a:r>
            <a:r>
              <a:rPr lang="en-GB" dirty="0" err="1" smtClean="0"/>
              <a:t>BiH</a:t>
            </a:r>
            <a:r>
              <a:rPr lang="en-GB" dirty="0" smtClean="0"/>
              <a:t>) signed a contract to sell power surplus to EFT in 2009. </a:t>
            </a:r>
            <a:r>
              <a:rPr lang="sq-AL" dirty="0" smtClean="0"/>
              <a:t> Chances are </a:t>
            </a:r>
            <a:r>
              <a:rPr lang="en-GB" dirty="0" smtClean="0"/>
              <a:t>that the EFT managers will be found guilty of abusing their offices for embezzling around EUR 4.1 million. The issue according to EP </a:t>
            </a:r>
            <a:r>
              <a:rPr lang="en-GB" dirty="0" err="1" smtClean="0"/>
              <a:t>BiH</a:t>
            </a:r>
            <a:r>
              <a:rPr lang="en-GB" dirty="0" smtClean="0"/>
              <a:t> is that nearly 50,000 megawatt hours have never been shipped. </a:t>
            </a:r>
            <a:endParaRPr lang="sq-AL"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6" name="Picture 5"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311682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659" y="4033998"/>
            <a:ext cx="4909445" cy="689514"/>
          </a:xfrm>
        </p:spPr>
        <p:txBody>
          <a:bodyPr/>
          <a:lstStyle/>
          <a:p>
            <a:r>
              <a:rPr lang="sq-AL" dirty="0" smtClean="0">
                <a:solidFill>
                  <a:schemeClr val="accent2"/>
                </a:solidFill>
              </a:rPr>
              <a:t>Thank you!</a:t>
            </a:r>
            <a:endParaRPr lang="sq-AL" dirty="0">
              <a:solidFill>
                <a:schemeClr val="accent2"/>
              </a:solidFill>
            </a:endParaRPr>
          </a:p>
        </p:txBody>
      </p:sp>
      <p:sp>
        <p:nvSpPr>
          <p:cNvPr id="3" name="Content Placeholder 2"/>
          <p:cNvSpPr>
            <a:spLocks noGrp="1"/>
          </p:cNvSpPr>
          <p:nvPr>
            <p:ph idx="1"/>
          </p:nvPr>
        </p:nvSpPr>
        <p:spPr>
          <a:xfrm>
            <a:off x="447816" y="601200"/>
            <a:ext cx="11292840" cy="3465833"/>
          </a:xfrm>
        </p:spPr>
        <p:txBody>
          <a:bodyPr/>
          <a:lstStyle/>
          <a:p>
            <a:pPr marL="0" indent="0">
              <a:buNone/>
            </a:pPr>
            <a:r>
              <a:rPr lang="sq-AL" dirty="0" smtClean="0"/>
              <a:t>For more:</a:t>
            </a:r>
          </a:p>
          <a:p>
            <a:pPr marL="0" indent="0">
              <a:buNone/>
            </a:pPr>
            <a:r>
              <a:rPr lang="sq-AL" dirty="0" smtClean="0"/>
              <a:t> </a:t>
            </a:r>
          </a:p>
          <a:p>
            <a:r>
              <a:rPr lang="sq-AL" dirty="0" smtClean="0"/>
              <a:t>Regional Energy Governance and State Capture Assessment Report (August 2016)</a:t>
            </a:r>
          </a:p>
          <a:p>
            <a:r>
              <a:rPr lang="sq-AL" dirty="0" smtClean="0"/>
              <a:t>Policy Brief:  Countering Energy Governance and State Capture in SEE and Turkey (Ju ly 2016)</a:t>
            </a:r>
          </a:p>
          <a:p>
            <a:r>
              <a:rPr lang="sq-AL" dirty="0" smtClean="0"/>
              <a:t>Country (SEE and Turkey) Fact Sheets (August 2016)</a:t>
            </a:r>
            <a:endParaRPr lang="sq-AL" dirty="0"/>
          </a:p>
        </p:txBody>
      </p:sp>
      <p:pic>
        <p:nvPicPr>
          <p:cNvPr id="5" name="Picture 4"/>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655332" y="5871726"/>
            <a:ext cx="1550504" cy="516834"/>
          </a:xfrm>
          <a:prstGeom prst="rect">
            <a:avLst/>
          </a:prstGeom>
        </p:spPr>
      </p:pic>
      <p:pic>
        <p:nvPicPr>
          <p:cNvPr id="6" name="Picture 5" descr="Acer Logo Vers 3.png"/>
          <p:cNvPicPr/>
          <p:nvPr/>
        </p:nvPicPr>
        <p:blipFill>
          <a:blip r:embed="rId3" cstate="print"/>
          <a:stretch>
            <a:fillRect/>
          </a:stretch>
        </p:blipFill>
        <p:spPr>
          <a:xfrm>
            <a:off x="9416955" y="5691116"/>
            <a:ext cx="2137368" cy="742584"/>
          </a:xfrm>
          <a:prstGeom prst="rect">
            <a:avLst/>
          </a:prstGeom>
        </p:spPr>
      </p:pic>
    </p:spTree>
    <p:extLst>
      <p:ext uri="{BB962C8B-B14F-4D97-AF65-F5344CB8AC3E}">
        <p14:creationId xmlns:p14="http://schemas.microsoft.com/office/powerpoint/2010/main" val="2050590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Main Content</a:t>
            </a:r>
            <a:endParaRPr lang="sq-AL" dirty="0"/>
          </a:p>
        </p:txBody>
      </p:sp>
      <p:sp>
        <p:nvSpPr>
          <p:cNvPr id="3" name="Content Placeholder 2"/>
          <p:cNvSpPr>
            <a:spLocks noGrp="1"/>
          </p:cNvSpPr>
          <p:nvPr>
            <p:ph idx="1"/>
          </p:nvPr>
        </p:nvSpPr>
        <p:spPr/>
        <p:txBody>
          <a:bodyPr>
            <a:normAutofit/>
          </a:bodyPr>
          <a:lstStyle/>
          <a:p>
            <a:r>
              <a:rPr lang="en-US" sz="2800" dirty="0"/>
              <a:t>Transparency </a:t>
            </a:r>
            <a:r>
              <a:rPr lang="en-US" sz="2800" dirty="0" smtClean="0"/>
              <a:t>challenge</a:t>
            </a:r>
            <a:r>
              <a:rPr lang="sq-AL" sz="2800" dirty="0" smtClean="0"/>
              <a:t>s</a:t>
            </a:r>
            <a:endParaRPr lang="en-US" sz="2800" dirty="0"/>
          </a:p>
          <a:p>
            <a:r>
              <a:rPr lang="en-US" sz="2800" dirty="0"/>
              <a:t>Competition </a:t>
            </a:r>
            <a:r>
              <a:rPr lang="en-US" sz="2800" dirty="0" smtClean="0"/>
              <a:t>restrictions</a:t>
            </a:r>
            <a:endParaRPr lang="en-US" sz="2800" dirty="0"/>
          </a:p>
          <a:p>
            <a:r>
              <a:rPr lang="en-US" sz="2800" dirty="0"/>
              <a:t>Exclusivity </a:t>
            </a:r>
            <a:r>
              <a:rPr lang="en-US" sz="2800" dirty="0" smtClean="0"/>
              <a:t>agreements</a:t>
            </a:r>
            <a:endParaRPr lang="en-US" sz="2800" dirty="0"/>
          </a:p>
          <a:p>
            <a:r>
              <a:rPr lang="en-US" sz="2800" dirty="0"/>
              <a:t>Concentration of public procurement </a:t>
            </a:r>
            <a:r>
              <a:rPr lang="en-US" sz="2800" dirty="0" smtClean="0"/>
              <a:t>funds</a:t>
            </a:r>
            <a:endParaRPr lang="en-US" sz="2800" dirty="0"/>
          </a:p>
          <a:p>
            <a:endParaRPr lang="sq-AL" sz="2800"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5" name="Picture 4"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28817316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q-AL"/>
          </a:p>
        </p:txBody>
      </p:sp>
      <p:sp>
        <p:nvSpPr>
          <p:cNvPr id="3" name="Content Placeholder 2"/>
          <p:cNvSpPr>
            <a:spLocks noGrp="1"/>
          </p:cNvSpPr>
          <p:nvPr>
            <p:ph idx="1"/>
          </p:nvPr>
        </p:nvSpPr>
        <p:spPr/>
        <p:txBody>
          <a:bodyPr>
            <a:normAutofit/>
          </a:bodyPr>
          <a:lstStyle/>
          <a:p>
            <a:r>
              <a:rPr lang="en-GB" sz="2000" dirty="0"/>
              <a:t>Public procurement </a:t>
            </a:r>
            <a:r>
              <a:rPr lang="sq-AL" sz="2000" dirty="0" smtClean="0"/>
              <a:t>a</a:t>
            </a:r>
            <a:r>
              <a:rPr lang="en-GB" sz="2000" dirty="0" smtClean="0"/>
              <a:t>s </a:t>
            </a:r>
            <a:r>
              <a:rPr lang="en-GB" sz="2000" dirty="0"/>
              <a:t>a key economic development tool and also a mean for redistributing national </a:t>
            </a:r>
            <a:r>
              <a:rPr lang="en-GB" sz="2000" dirty="0" smtClean="0"/>
              <a:t>income</a:t>
            </a:r>
            <a:r>
              <a:rPr lang="sq-AL" sz="2000" dirty="0" smtClean="0"/>
              <a:t> </a:t>
            </a:r>
            <a:r>
              <a:rPr lang="en-GB" sz="2000" dirty="0" smtClean="0"/>
              <a:t>is </a:t>
            </a:r>
            <a:r>
              <a:rPr lang="en-GB" sz="2000" dirty="0"/>
              <a:t>highly prone to corruption, fraud, and other forms of abuse of public financial resources. </a:t>
            </a:r>
            <a:endParaRPr lang="sq-AL" sz="2000" dirty="0" smtClean="0"/>
          </a:p>
          <a:p>
            <a:endParaRPr lang="sq-AL" sz="2000" dirty="0" smtClean="0"/>
          </a:p>
          <a:p>
            <a:r>
              <a:rPr lang="en-GB" sz="2000" dirty="0" smtClean="0"/>
              <a:t>In </a:t>
            </a:r>
            <a:r>
              <a:rPr lang="en-GB" sz="2000" dirty="0"/>
              <a:t>the energy sector, public procurement plays a substantial role in a number of activities ranging </a:t>
            </a:r>
            <a:r>
              <a:rPr lang="en-GB" sz="2000" dirty="0" smtClean="0"/>
              <a:t>from</a:t>
            </a:r>
            <a:r>
              <a:rPr lang="sq-AL" sz="2000" dirty="0"/>
              <a:t> </a:t>
            </a:r>
            <a:r>
              <a:rPr lang="en-GB" sz="2000" dirty="0" smtClean="0"/>
              <a:t>building </a:t>
            </a:r>
            <a:r>
              <a:rPr lang="en-GB" sz="2000" dirty="0"/>
              <a:t>multi-billion new power stations and purchasing materials and consumables to awarding consultancy and financial services.</a:t>
            </a:r>
            <a:endParaRPr lang="sq-AL" sz="2000"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5" name="Picture 4"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440570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Transparency challenges</a:t>
            </a:r>
            <a:endParaRPr lang="sq-AL" dirty="0"/>
          </a:p>
        </p:txBody>
      </p:sp>
      <p:sp>
        <p:nvSpPr>
          <p:cNvPr id="3" name="Content Placeholder 2"/>
          <p:cNvSpPr>
            <a:spLocks noGrp="1"/>
          </p:cNvSpPr>
          <p:nvPr>
            <p:ph idx="1"/>
          </p:nvPr>
        </p:nvSpPr>
        <p:spPr>
          <a:xfrm>
            <a:off x="436729" y="1937982"/>
            <a:ext cx="11259402" cy="4735773"/>
          </a:xfrm>
        </p:spPr>
        <p:txBody>
          <a:bodyPr>
            <a:normAutofit lnSpcReduction="10000"/>
          </a:bodyPr>
          <a:lstStyle/>
          <a:p>
            <a:pPr marL="0" indent="0">
              <a:buNone/>
            </a:pPr>
            <a:r>
              <a:rPr lang="en-GB" dirty="0"/>
              <a:t>The lack of transparency in the management of public procurement is one the clearest indicators about bad governance as it prevents taxpayers from understanding the structure of public spending. </a:t>
            </a:r>
            <a:endParaRPr lang="sq-AL" dirty="0" smtClean="0"/>
          </a:p>
          <a:p>
            <a:pPr marL="0" indent="0">
              <a:buNone/>
            </a:pPr>
            <a:endParaRPr lang="sq-AL" dirty="0" smtClean="0">
              <a:solidFill>
                <a:srgbClr val="FF0000"/>
              </a:solidFill>
            </a:endParaRPr>
          </a:p>
          <a:p>
            <a:pPr marL="0" indent="0">
              <a:buNone/>
            </a:pPr>
            <a:r>
              <a:rPr lang="sq-AL" dirty="0" smtClean="0">
                <a:solidFill>
                  <a:srgbClr val="FF0000"/>
                </a:solidFill>
              </a:rPr>
              <a:t>PP Issues:</a:t>
            </a:r>
          </a:p>
          <a:p>
            <a:r>
              <a:rPr lang="en-GB" dirty="0"/>
              <a:t>no or only limited energy-specific public procurement </a:t>
            </a:r>
            <a:r>
              <a:rPr lang="en-GB" dirty="0" smtClean="0"/>
              <a:t>data</a:t>
            </a:r>
            <a:r>
              <a:rPr lang="sq-AL" dirty="0" smtClean="0"/>
              <a:t>;</a:t>
            </a:r>
          </a:p>
          <a:p>
            <a:r>
              <a:rPr lang="sq-AL" dirty="0" smtClean="0"/>
              <a:t>no possibility for</a:t>
            </a:r>
            <a:r>
              <a:rPr lang="en-GB" dirty="0" smtClean="0"/>
              <a:t> </a:t>
            </a:r>
            <a:r>
              <a:rPr lang="en-GB" dirty="0"/>
              <a:t>further comparisons across sectors and </a:t>
            </a:r>
            <a:r>
              <a:rPr lang="en-GB" dirty="0" smtClean="0"/>
              <a:t>countries</a:t>
            </a:r>
            <a:r>
              <a:rPr lang="sq-AL" dirty="0" smtClean="0"/>
              <a:t>.</a:t>
            </a:r>
          </a:p>
          <a:p>
            <a:endParaRPr lang="sq-AL" dirty="0"/>
          </a:p>
          <a:p>
            <a:pPr marL="0" indent="0">
              <a:buNone/>
            </a:pPr>
            <a:r>
              <a:rPr lang="sq-AL" b="1" dirty="0" smtClean="0"/>
              <a:t>Albania:  </a:t>
            </a:r>
            <a:r>
              <a:rPr lang="sq-AL" dirty="0"/>
              <a:t>E</a:t>
            </a:r>
            <a:r>
              <a:rPr lang="en-GB" dirty="0" err="1" smtClean="0"/>
              <a:t>nergy</a:t>
            </a:r>
            <a:r>
              <a:rPr lang="en-GB" dirty="0" smtClean="0"/>
              <a:t> </a:t>
            </a:r>
            <a:r>
              <a:rPr lang="en-GB" dirty="0"/>
              <a:t>SOEs do not publish sufficient information on </a:t>
            </a:r>
            <a:r>
              <a:rPr lang="en-GB" dirty="0" smtClean="0"/>
              <a:t>the </a:t>
            </a:r>
            <a:r>
              <a:rPr lang="en-GB" dirty="0"/>
              <a:t>tenders they have issued. There is no open and editable data on the names of the winning companies and the values of the </a:t>
            </a:r>
            <a:r>
              <a:rPr lang="sq-AL" dirty="0" smtClean="0"/>
              <a:t>PP </a:t>
            </a:r>
            <a:r>
              <a:rPr lang="en-GB" dirty="0" smtClean="0"/>
              <a:t>for </a:t>
            </a:r>
            <a:r>
              <a:rPr lang="en-GB" dirty="0"/>
              <a:t>each of them. </a:t>
            </a:r>
            <a:endParaRPr lang="sq-AL" dirty="0" smtClean="0"/>
          </a:p>
          <a:p>
            <a:pPr marL="0" indent="0">
              <a:buNone/>
            </a:pPr>
            <a:r>
              <a:rPr lang="sq-AL" b="1" dirty="0" smtClean="0"/>
              <a:t>Serbia: </a:t>
            </a:r>
            <a:r>
              <a:rPr lang="en-GB" dirty="0" smtClean="0"/>
              <a:t>The </a:t>
            </a:r>
            <a:r>
              <a:rPr lang="en-GB" dirty="0"/>
              <a:t>data on public procurement in the Serbian energy sector is also limited since aggregate data for the entire energy sector does not exist in the Public Procurement Office</a:t>
            </a:r>
            <a:endParaRPr lang="sq-AL" dirty="0"/>
          </a:p>
          <a:p>
            <a:pPr marL="0" indent="0">
              <a:buNone/>
            </a:pPr>
            <a:r>
              <a:rPr lang="sq-AL" b="1" dirty="0" smtClean="0"/>
              <a:t>Montenegro:  </a:t>
            </a:r>
            <a:r>
              <a:rPr lang="sq-AL" dirty="0" smtClean="0"/>
              <a:t>N</a:t>
            </a:r>
            <a:r>
              <a:rPr lang="en-GB" dirty="0" smtClean="0"/>
              <a:t>o </a:t>
            </a:r>
            <a:r>
              <a:rPr lang="en-GB" dirty="0"/>
              <a:t>energy sector-specific data on public procurement </a:t>
            </a:r>
            <a:r>
              <a:rPr lang="sq-AL" dirty="0" smtClean="0"/>
              <a:t>is available online. T</a:t>
            </a:r>
            <a:r>
              <a:rPr lang="en-GB" dirty="0" smtClean="0"/>
              <a:t>he </a:t>
            </a:r>
            <a:r>
              <a:rPr lang="en-GB" dirty="0"/>
              <a:t>annual reports on public procurement of the state-owned enterprises have to be obtained through free access to information. </a:t>
            </a:r>
            <a:endParaRPr lang="sq-AL" dirty="0" smtClean="0"/>
          </a:p>
          <a:p>
            <a:endParaRPr lang="sq-AL"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5" name="Picture 4"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27233537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COMPETITION RESTRICTIONS</a:t>
            </a:r>
            <a:endParaRPr lang="sq-AL" dirty="0"/>
          </a:p>
        </p:txBody>
      </p:sp>
      <p:sp>
        <p:nvSpPr>
          <p:cNvPr id="3" name="Content Placeholder 2"/>
          <p:cNvSpPr>
            <a:spLocks noGrp="1"/>
          </p:cNvSpPr>
          <p:nvPr>
            <p:ph idx="1"/>
          </p:nvPr>
        </p:nvSpPr>
        <p:spPr/>
        <p:txBody>
          <a:bodyPr/>
          <a:lstStyle/>
          <a:p>
            <a:pPr marL="0" indent="0">
              <a:buNone/>
            </a:pPr>
            <a:r>
              <a:rPr lang="en-GB" dirty="0"/>
              <a:t>One common corruption red flag in the region is the </a:t>
            </a:r>
            <a:r>
              <a:rPr lang="en-GB" u="sng" dirty="0"/>
              <a:t>general restriction of competition in tendering</a:t>
            </a:r>
            <a:r>
              <a:rPr lang="en-GB" dirty="0"/>
              <a:t>. </a:t>
            </a:r>
            <a:endParaRPr lang="sq-AL" dirty="0" smtClean="0"/>
          </a:p>
          <a:p>
            <a:pPr marL="0" indent="0">
              <a:buNone/>
            </a:pPr>
            <a:endParaRPr lang="sq-AL" dirty="0" smtClean="0"/>
          </a:p>
          <a:p>
            <a:r>
              <a:rPr lang="en-GB" dirty="0" smtClean="0"/>
              <a:t>The </a:t>
            </a:r>
            <a:r>
              <a:rPr lang="en-GB" dirty="0"/>
              <a:t>contracting authorities are often imposing exclusive criteria in order to limit the amount of competition for each contract. </a:t>
            </a:r>
            <a:endParaRPr lang="sq-AL" dirty="0" smtClean="0"/>
          </a:p>
          <a:p>
            <a:r>
              <a:rPr lang="en-GB" dirty="0" smtClean="0"/>
              <a:t>The </a:t>
            </a:r>
            <a:r>
              <a:rPr lang="en-GB" dirty="0"/>
              <a:t>exclusive criteria may often fit the profile of a very specific company that could be directly influencing the terms drafting process through the illicit transfer of funds or the capturing of the senior management of the energy SOEs. </a:t>
            </a:r>
            <a:endParaRPr lang="sq-AL" dirty="0" smtClean="0"/>
          </a:p>
          <a:p>
            <a:r>
              <a:rPr lang="en-GB" dirty="0" smtClean="0"/>
              <a:t>In </a:t>
            </a:r>
            <a:r>
              <a:rPr lang="en-GB" dirty="0"/>
              <a:t>some cases, energy contracts could be even exempted from the whole public procurement process. In such cases, good governance principles of transparency, efficiency and competition may be put aside in order to directly allocate contracts to a well-vested private interest. </a:t>
            </a:r>
            <a:endParaRPr lang="sq-AL" dirty="0"/>
          </a:p>
          <a:p>
            <a:endParaRPr lang="sq-AL"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5" name="Picture 4"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3286169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a:t>COMPETITION RESTRICTIONS</a:t>
            </a:r>
          </a:p>
        </p:txBody>
      </p:sp>
      <p:sp>
        <p:nvSpPr>
          <p:cNvPr id="3" name="Content Placeholder 2"/>
          <p:cNvSpPr>
            <a:spLocks noGrp="1"/>
          </p:cNvSpPr>
          <p:nvPr>
            <p:ph idx="1"/>
          </p:nvPr>
        </p:nvSpPr>
        <p:spPr>
          <a:xfrm>
            <a:off x="491319" y="1869743"/>
            <a:ext cx="11259403" cy="4749421"/>
          </a:xfrm>
        </p:spPr>
        <p:txBody>
          <a:bodyPr>
            <a:normAutofit/>
          </a:bodyPr>
          <a:lstStyle/>
          <a:p>
            <a:pPr marL="0" indent="0">
              <a:buNone/>
            </a:pPr>
            <a:r>
              <a:rPr lang="en-GB" dirty="0"/>
              <a:t>In terms of competition among the bidders, the procedures for the award of public procurement contracts vary considerably. </a:t>
            </a:r>
            <a:endParaRPr lang="sq-AL" dirty="0" smtClean="0"/>
          </a:p>
          <a:p>
            <a:pPr marL="0" indent="0">
              <a:buNone/>
            </a:pPr>
            <a:r>
              <a:rPr lang="en-GB" dirty="0" smtClean="0"/>
              <a:t>They </a:t>
            </a:r>
            <a:r>
              <a:rPr lang="en-GB" dirty="0"/>
              <a:t>fall into three major categories:</a:t>
            </a:r>
            <a:endParaRPr lang="sq-AL" dirty="0"/>
          </a:p>
          <a:p>
            <a:r>
              <a:rPr lang="en-GB" b="1" dirty="0" smtClean="0"/>
              <a:t>Non-competitive </a:t>
            </a:r>
            <a:r>
              <a:rPr lang="en-GB" b="1" dirty="0"/>
              <a:t>procedures</a:t>
            </a:r>
            <a:r>
              <a:rPr lang="en-GB" dirty="0"/>
              <a:t>, where a limited number of bidders are allowed to submit a tender, after which negotiations take place. These include negotiation procedures with and without publication of the contract notice, a competitive dialogue procedure, a negotiation procedure following a special invitation. The extreme case of this procedure could be the direct invitation of a company to execute the contract without the publication of a contract notice. </a:t>
            </a:r>
            <a:endParaRPr lang="sq-AL" dirty="0"/>
          </a:p>
          <a:p>
            <a:r>
              <a:rPr lang="en-GB" b="1" dirty="0" smtClean="0"/>
              <a:t>Semi-competitive </a:t>
            </a:r>
            <a:r>
              <a:rPr lang="en-GB" b="1" dirty="0"/>
              <a:t>procedures</a:t>
            </a:r>
            <a:r>
              <a:rPr lang="en-GB" dirty="0"/>
              <a:t> open for bidding to a limited number of interested parties only by an exclusive invitation from the contracting authorities.</a:t>
            </a:r>
            <a:endParaRPr lang="sq-AL" dirty="0"/>
          </a:p>
          <a:p>
            <a:r>
              <a:rPr lang="en-GB" b="1" dirty="0" smtClean="0"/>
              <a:t>Competitive </a:t>
            </a:r>
            <a:r>
              <a:rPr lang="en-GB" b="1" dirty="0"/>
              <a:t>procedures</a:t>
            </a:r>
            <a:r>
              <a:rPr lang="en-GB" dirty="0"/>
              <a:t> open for tender submission to all interested parties without the inclusion of special terms applicable to only a few companies or in the worst-case scenario, one bidding firm. In fact, in a large number of the energy sector public procurement, only one company has submitted a bid.</a:t>
            </a:r>
            <a:endParaRPr lang="sq-AL" dirty="0"/>
          </a:p>
          <a:p>
            <a:endParaRPr lang="sq-AL" dirty="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5" name="Picture 4"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1561733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COMPETITION RESTRICTIONS</a:t>
            </a:r>
            <a:endParaRPr lang="sq-AL" dirty="0"/>
          </a:p>
        </p:txBody>
      </p:sp>
      <p:sp>
        <p:nvSpPr>
          <p:cNvPr id="3" name="Content Placeholder 2"/>
          <p:cNvSpPr>
            <a:spLocks noGrp="1"/>
          </p:cNvSpPr>
          <p:nvPr>
            <p:ph idx="1"/>
          </p:nvPr>
        </p:nvSpPr>
        <p:spPr>
          <a:xfrm>
            <a:off x="512953" y="1781923"/>
            <a:ext cx="11128587" cy="4817660"/>
          </a:xfrm>
        </p:spPr>
        <p:txBody>
          <a:bodyPr>
            <a:normAutofit/>
          </a:bodyPr>
          <a:lstStyle/>
          <a:p>
            <a:pPr marL="0" indent="0">
              <a:buNone/>
            </a:pPr>
            <a:r>
              <a:rPr lang="en-GB" dirty="0"/>
              <a:t>In Turkey, Serbia and Albania a common corruption risk has been found in the fact that the energy tenders are implemented outside the general public procurement </a:t>
            </a:r>
            <a:r>
              <a:rPr lang="en-GB" dirty="0" smtClean="0"/>
              <a:t>procedures</a:t>
            </a:r>
            <a:r>
              <a:rPr lang="sq-AL" dirty="0" smtClean="0"/>
              <a:t>.</a:t>
            </a:r>
          </a:p>
          <a:p>
            <a:pPr marL="324000" lvl="1" indent="0">
              <a:buNone/>
            </a:pPr>
            <a:r>
              <a:rPr lang="en-GB" dirty="0"/>
              <a:t>Serbia exemption from the Public Procurement Law is provided to several energy companies: the Petroleum Industry of Serbia (NIS), which is owned by </a:t>
            </a:r>
            <a:r>
              <a:rPr lang="en-GB" dirty="0" smtClean="0"/>
              <a:t>Gazprom</a:t>
            </a:r>
            <a:r>
              <a:rPr lang="sq-AL" dirty="0"/>
              <a:t> </a:t>
            </a:r>
            <a:r>
              <a:rPr lang="sq-AL" dirty="0" smtClean="0"/>
              <a:t>(</a:t>
            </a:r>
            <a:r>
              <a:rPr lang="en-GB" dirty="0" smtClean="0"/>
              <a:t>Serbia </a:t>
            </a:r>
            <a:r>
              <a:rPr lang="en-GB" dirty="0"/>
              <a:t>has a minority </a:t>
            </a:r>
            <a:r>
              <a:rPr lang="en-GB" dirty="0" smtClean="0"/>
              <a:t>share</a:t>
            </a:r>
            <a:r>
              <a:rPr lang="sq-AL" dirty="0" smtClean="0"/>
              <a:t>)</a:t>
            </a:r>
            <a:r>
              <a:rPr lang="en-GB" dirty="0" smtClean="0"/>
              <a:t>; </a:t>
            </a:r>
            <a:r>
              <a:rPr lang="en-GB" dirty="0"/>
              <a:t>the wholesale gas supplier, </a:t>
            </a:r>
            <a:r>
              <a:rPr lang="en-GB" dirty="0" err="1"/>
              <a:t>Srbijagas</a:t>
            </a:r>
            <a:r>
              <a:rPr lang="en-GB" dirty="0"/>
              <a:t>, </a:t>
            </a:r>
            <a:r>
              <a:rPr lang="sq-AL" dirty="0" smtClean="0"/>
              <a:t>(</a:t>
            </a:r>
            <a:r>
              <a:rPr lang="en-GB" dirty="0" smtClean="0"/>
              <a:t>gas </a:t>
            </a:r>
            <a:r>
              <a:rPr lang="en-GB" dirty="0"/>
              <a:t>is purchased under a long term agreement with </a:t>
            </a:r>
            <a:r>
              <a:rPr lang="en-GB" dirty="0" smtClean="0"/>
              <a:t>Gazprom</a:t>
            </a:r>
            <a:r>
              <a:rPr lang="sq-AL" dirty="0" smtClean="0"/>
              <a:t>); </a:t>
            </a:r>
            <a:r>
              <a:rPr lang="en-GB" dirty="0" smtClean="0"/>
              <a:t> </a:t>
            </a:r>
            <a:r>
              <a:rPr lang="sq-AL" dirty="0" smtClean="0"/>
              <a:t>for </a:t>
            </a:r>
            <a:r>
              <a:rPr lang="en-GB" dirty="0" smtClean="0"/>
              <a:t>international </a:t>
            </a:r>
            <a:r>
              <a:rPr lang="en-GB" dirty="0"/>
              <a:t>agreements too, </a:t>
            </a:r>
            <a:r>
              <a:rPr lang="sq-AL" dirty="0" smtClean="0"/>
              <a:t> </a:t>
            </a:r>
            <a:r>
              <a:rPr lang="en-GB" dirty="0" smtClean="0"/>
              <a:t>such </a:t>
            </a:r>
            <a:r>
              <a:rPr lang="en-GB" dirty="0"/>
              <a:t>as the Serbian-Chinese arrangement for investments in the energy </a:t>
            </a:r>
            <a:r>
              <a:rPr lang="en-GB" dirty="0" smtClean="0"/>
              <a:t>industry</a:t>
            </a:r>
            <a:r>
              <a:rPr lang="sq-AL" dirty="0" smtClean="0"/>
              <a:t>; </a:t>
            </a:r>
            <a:r>
              <a:rPr lang="en-GB" dirty="0" smtClean="0"/>
              <a:t>projects </a:t>
            </a:r>
            <a:r>
              <a:rPr lang="en-GB" dirty="0"/>
              <a:t>fully financed by international financial organizations. International </a:t>
            </a:r>
            <a:r>
              <a:rPr lang="en-GB" dirty="0" smtClean="0"/>
              <a:t>agreements</a:t>
            </a:r>
            <a:r>
              <a:rPr lang="sq-AL" dirty="0" smtClean="0"/>
              <a:t> (</a:t>
            </a:r>
            <a:r>
              <a:rPr lang="en-GB" dirty="0" smtClean="0"/>
              <a:t>circumvented</a:t>
            </a:r>
            <a:r>
              <a:rPr lang="sq-AL" dirty="0" smtClean="0"/>
              <a:t> PPPs</a:t>
            </a:r>
            <a:r>
              <a:rPr lang="en-GB" dirty="0" smtClean="0"/>
              <a:t>, present</a:t>
            </a:r>
            <a:r>
              <a:rPr lang="sq-AL" dirty="0" smtClean="0"/>
              <a:t>ing </a:t>
            </a:r>
            <a:r>
              <a:rPr lang="en-GB" dirty="0" smtClean="0"/>
              <a:t>an </a:t>
            </a:r>
            <a:r>
              <a:rPr lang="en-GB" dirty="0"/>
              <a:t>additional national security risk related to the increase of foreign state influence in domestic </a:t>
            </a:r>
            <a:r>
              <a:rPr lang="en-GB" dirty="0" smtClean="0"/>
              <a:t>affairs</a:t>
            </a:r>
            <a:r>
              <a:rPr lang="sq-AL" dirty="0" smtClean="0"/>
              <a:t>)</a:t>
            </a:r>
            <a:r>
              <a:rPr lang="en-GB" dirty="0" smtClean="0"/>
              <a:t> </a:t>
            </a:r>
            <a:endParaRPr lang="sq-AL" dirty="0" smtClean="0"/>
          </a:p>
          <a:p>
            <a:pPr marL="324000" lvl="1" indent="0">
              <a:buNone/>
            </a:pPr>
            <a:r>
              <a:rPr lang="en-GB" dirty="0" smtClean="0"/>
              <a:t>In </a:t>
            </a:r>
            <a:r>
              <a:rPr lang="en-GB" dirty="0"/>
              <a:t>Albania energy tenders were also part of extraordinary procedures. This means that the rules for fair and competitive public procurement may be circumvented. </a:t>
            </a:r>
            <a:endParaRPr lang="sq-AL" dirty="0" smtClean="0"/>
          </a:p>
          <a:p>
            <a:pPr marL="324000" lvl="1" indent="0">
              <a:buNone/>
            </a:pPr>
            <a:r>
              <a:rPr lang="en-GB" dirty="0" smtClean="0"/>
              <a:t>In </a:t>
            </a:r>
            <a:r>
              <a:rPr lang="en-GB" dirty="0"/>
              <a:t>Turkey it is the case that energy, water, transportation and telecommunication projects have been exempted from the scope of the public procurement law. </a:t>
            </a:r>
            <a:endParaRPr lang="sq-AL" dirty="0" smtClean="0"/>
          </a:p>
          <a:p>
            <a:pPr marL="0" indent="0">
              <a:buNone/>
            </a:pPr>
            <a:r>
              <a:rPr lang="en-GB" dirty="0"/>
              <a:t>In Montenegro the law prescribes the percentage of use of direct agreement, the non-competitive procedure, to be 10%, however it is common in practice that this percentage is higher. </a:t>
            </a:r>
            <a:r>
              <a:rPr lang="sq-AL" dirty="0"/>
              <a:t> (Case of COTEE Montengero</a:t>
            </a:r>
            <a:r>
              <a:rPr lang="sq-AL" dirty="0" smtClean="0"/>
              <a:t>)</a:t>
            </a:r>
          </a:p>
          <a:p>
            <a:pPr marL="0" indent="0">
              <a:buNone/>
            </a:pPr>
            <a:r>
              <a:rPr lang="sq-AL" dirty="0" smtClean="0"/>
              <a:t>Macedonia has also reported several cases of problematic PPPs. </a:t>
            </a:r>
            <a:endParaRPr lang="sq-AL" dirty="0"/>
          </a:p>
        </p:txBody>
      </p:sp>
      <p:pic>
        <p:nvPicPr>
          <p:cNvPr id="4" name="Picture 3"/>
          <p:cNvPicPr/>
          <p:nvPr/>
        </p:nvPicPr>
        <p:blipFill>
          <a:blip r:embed="rId3" cstate="print">
            <a:lum contrast="40000"/>
            <a:extLst>
              <a:ext uri="{28A0092B-C50C-407E-A947-70E740481C1C}">
                <a14:useLocalDpi xmlns:a14="http://schemas.microsoft.com/office/drawing/2010/main" val="0"/>
              </a:ext>
            </a:extLst>
          </a:blip>
          <a:stretch>
            <a:fillRect/>
          </a:stretch>
        </p:blipFill>
        <p:spPr>
          <a:xfrm>
            <a:off x="355082" y="6341166"/>
            <a:ext cx="1550504" cy="516834"/>
          </a:xfrm>
          <a:prstGeom prst="rect">
            <a:avLst/>
          </a:prstGeom>
        </p:spPr>
      </p:pic>
      <p:pic>
        <p:nvPicPr>
          <p:cNvPr id="5" name="Picture 4" descr="Acer Logo Vers 3.png"/>
          <p:cNvPicPr/>
          <p:nvPr/>
        </p:nvPicPr>
        <p:blipFill>
          <a:blip r:embed="rId4"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198494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smtClean="0"/>
              <a:t>COMPETITION RESTRICTIONS</a:t>
            </a:r>
            <a:endParaRPr lang="sq-AL" dirty="0"/>
          </a:p>
        </p:txBody>
      </p:sp>
      <p:graphicFrame>
        <p:nvGraphicFramePr>
          <p:cNvPr id="5" name="Table 4"/>
          <p:cNvGraphicFramePr>
            <a:graphicFrameLocks noGrp="1"/>
          </p:cNvGraphicFramePr>
          <p:nvPr>
            <p:extLst>
              <p:ext uri="{D42A27DB-BD31-4B8C-83A1-F6EECF244321}">
                <p14:modId xmlns:p14="http://schemas.microsoft.com/office/powerpoint/2010/main" val="4289308588"/>
              </p:ext>
            </p:extLst>
          </p:nvPr>
        </p:nvGraphicFramePr>
        <p:xfrm>
          <a:off x="518820" y="2415311"/>
          <a:ext cx="10768084" cy="3036742"/>
        </p:xfrm>
        <a:graphic>
          <a:graphicData uri="http://schemas.openxmlformats.org/drawingml/2006/table">
            <a:tbl>
              <a:tblPr firstRow="1" firstCol="1" bandRow="1">
                <a:tableStyleId>{5C22544A-7EE6-4342-B048-85BDC9FD1C3A}</a:tableStyleId>
              </a:tblPr>
              <a:tblGrid>
                <a:gridCol w="1771345"/>
                <a:gridCol w="768105"/>
                <a:gridCol w="831577"/>
                <a:gridCol w="822972"/>
                <a:gridCol w="814364"/>
                <a:gridCol w="806836"/>
                <a:gridCol w="798227"/>
                <a:gridCol w="1257585"/>
                <a:gridCol w="1829900"/>
                <a:gridCol w="1067173"/>
              </a:tblGrid>
              <a:tr h="696379">
                <a:tc>
                  <a:txBody>
                    <a:bodyPr/>
                    <a:lstStyle/>
                    <a:p>
                      <a:pPr marL="0" marR="0" algn="l">
                        <a:lnSpc>
                          <a:spcPct val="115000"/>
                        </a:lnSpc>
                        <a:spcBef>
                          <a:spcPts val="0"/>
                        </a:spcBef>
                        <a:spcAft>
                          <a:spcPts val="0"/>
                        </a:spcAft>
                      </a:pPr>
                      <a:r>
                        <a:rPr lang="en-GB" sz="1100" dirty="0">
                          <a:effectLst/>
                        </a:rPr>
                        <a:t>No. contracts:</a:t>
                      </a:r>
                      <a:endParaRPr lang="sq-AL" sz="1200" dirty="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2009</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2010</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2011</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2012</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2013</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2014</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Total N. contracts (2009-2014)</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Total Amount (EUR)</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a:t>
                      </a:r>
                      <a:endParaRPr lang="sq-AL" sz="1200">
                        <a:effectLst/>
                        <a:latin typeface="Calibri"/>
                        <a:ea typeface="Times New Roman"/>
                        <a:cs typeface="Arial"/>
                      </a:endParaRPr>
                    </a:p>
                  </a:txBody>
                  <a:tcPr marL="62284" marR="62284" marT="0" marB="0" anchor="ctr"/>
                </a:tc>
              </a:tr>
              <a:tr h="211036">
                <a:tc>
                  <a:txBody>
                    <a:bodyPr/>
                    <a:lstStyle/>
                    <a:p>
                      <a:pPr marL="0" marR="0" algn="just">
                        <a:lnSpc>
                          <a:spcPct val="115000"/>
                        </a:lnSpc>
                        <a:spcBef>
                          <a:spcPts val="0"/>
                        </a:spcBef>
                        <a:spcAft>
                          <a:spcPts val="0"/>
                        </a:spcAft>
                      </a:pPr>
                      <a:r>
                        <a:rPr lang="en-GB" sz="1100">
                          <a:effectLst/>
                        </a:rPr>
                        <a:t>Open Procedure</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384</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406</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362</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336</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214</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209</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1911</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373.432.008</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46,8%</a:t>
                      </a:r>
                      <a:endParaRPr lang="sq-AL" sz="1200">
                        <a:effectLst/>
                        <a:latin typeface="Calibri"/>
                        <a:ea typeface="Times New Roman"/>
                        <a:cs typeface="Arial"/>
                      </a:endParaRPr>
                    </a:p>
                  </a:txBody>
                  <a:tcPr marL="62284" marR="62284" marT="0" marB="0" anchor="ctr"/>
                </a:tc>
              </a:tr>
              <a:tr h="357793">
                <a:tc>
                  <a:txBody>
                    <a:bodyPr/>
                    <a:lstStyle/>
                    <a:p>
                      <a:pPr marL="0" marR="0" algn="just">
                        <a:lnSpc>
                          <a:spcPct val="115000"/>
                        </a:lnSpc>
                        <a:spcBef>
                          <a:spcPts val="0"/>
                        </a:spcBef>
                        <a:spcAft>
                          <a:spcPts val="0"/>
                        </a:spcAft>
                      </a:pPr>
                      <a:r>
                        <a:rPr lang="en-GB" sz="1100">
                          <a:effectLst/>
                        </a:rPr>
                        <a:t>Restricted Procedure</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13</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5</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1</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0</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0</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22</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29.253.698</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3,7%</a:t>
                      </a:r>
                      <a:endParaRPr lang="sq-AL" sz="1200">
                        <a:effectLst/>
                        <a:latin typeface="Calibri"/>
                        <a:ea typeface="Times New Roman"/>
                        <a:cs typeface="Arial"/>
                      </a:endParaRPr>
                    </a:p>
                  </a:txBody>
                  <a:tcPr marL="62284" marR="62284" marT="0" marB="0" anchor="ctr"/>
                </a:tc>
              </a:tr>
              <a:tr h="829957">
                <a:tc>
                  <a:txBody>
                    <a:bodyPr/>
                    <a:lstStyle/>
                    <a:p>
                      <a:pPr marL="0" marR="0">
                        <a:lnSpc>
                          <a:spcPct val="115000"/>
                        </a:lnSpc>
                        <a:spcBef>
                          <a:spcPts val="0"/>
                        </a:spcBef>
                        <a:spcAft>
                          <a:spcPts val="0"/>
                        </a:spcAft>
                      </a:pPr>
                      <a:r>
                        <a:rPr lang="en-GB" sz="1100">
                          <a:effectLst/>
                        </a:rPr>
                        <a:t>Negotiated procedure without prior publication of a contract notice</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39</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37</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29</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82</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137</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70</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394</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106.265.053</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13,3%</a:t>
                      </a:r>
                      <a:endParaRPr lang="sq-AL" sz="1200">
                        <a:effectLst/>
                        <a:latin typeface="Calibri"/>
                        <a:ea typeface="Times New Roman"/>
                        <a:cs typeface="Arial"/>
                      </a:endParaRPr>
                    </a:p>
                  </a:txBody>
                  <a:tcPr marL="62284" marR="62284" marT="0" marB="0" anchor="ctr"/>
                </a:tc>
              </a:tr>
              <a:tr h="748791">
                <a:tc>
                  <a:txBody>
                    <a:bodyPr/>
                    <a:lstStyle/>
                    <a:p>
                      <a:pPr marL="0" marR="0">
                        <a:lnSpc>
                          <a:spcPct val="115000"/>
                        </a:lnSpc>
                        <a:spcBef>
                          <a:spcPts val="0"/>
                        </a:spcBef>
                        <a:spcAft>
                          <a:spcPts val="0"/>
                        </a:spcAft>
                      </a:pPr>
                      <a:r>
                        <a:rPr lang="en-GB" sz="1100">
                          <a:effectLst/>
                        </a:rPr>
                        <a:t>Negotiated procedure with prior publication of a contract notice</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0</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6</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1</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0</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13</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289.365.123</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36,2%</a:t>
                      </a:r>
                      <a:endParaRPr lang="sq-AL" sz="1200">
                        <a:effectLst/>
                        <a:latin typeface="Calibri"/>
                        <a:ea typeface="Times New Roman"/>
                        <a:cs typeface="Arial"/>
                      </a:endParaRPr>
                    </a:p>
                  </a:txBody>
                  <a:tcPr marL="62284" marR="62284" marT="0" marB="0" anchor="ctr"/>
                </a:tc>
              </a:tr>
              <a:tr h="187198">
                <a:tc>
                  <a:txBody>
                    <a:bodyPr/>
                    <a:lstStyle/>
                    <a:p>
                      <a:pPr marL="0" marR="0">
                        <a:lnSpc>
                          <a:spcPct val="115000"/>
                        </a:lnSpc>
                        <a:spcBef>
                          <a:spcPts val="0"/>
                        </a:spcBef>
                        <a:spcAft>
                          <a:spcPts val="0"/>
                        </a:spcAft>
                      </a:pPr>
                      <a:r>
                        <a:rPr lang="en-GB" sz="1100">
                          <a:effectLst/>
                        </a:rPr>
                        <a:t>TOTAL</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439</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446</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402</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422</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352</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279</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2340</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a:effectLst/>
                        </a:rPr>
                        <a:t>798.315.882</a:t>
                      </a:r>
                      <a:endParaRPr lang="sq-AL" sz="1200">
                        <a:effectLst/>
                        <a:latin typeface="Calibri"/>
                        <a:ea typeface="Times New Roman"/>
                        <a:cs typeface="Arial"/>
                      </a:endParaRPr>
                    </a:p>
                  </a:txBody>
                  <a:tcPr marL="62284" marR="62284" marT="0" marB="0" anchor="ctr"/>
                </a:tc>
                <a:tc>
                  <a:txBody>
                    <a:bodyPr/>
                    <a:lstStyle/>
                    <a:p>
                      <a:pPr marL="0" marR="0" algn="ctr">
                        <a:lnSpc>
                          <a:spcPct val="115000"/>
                        </a:lnSpc>
                        <a:spcBef>
                          <a:spcPts val="0"/>
                        </a:spcBef>
                        <a:spcAft>
                          <a:spcPts val="0"/>
                        </a:spcAft>
                      </a:pPr>
                      <a:r>
                        <a:rPr lang="en-GB" sz="1100" dirty="0">
                          <a:effectLst/>
                        </a:rPr>
                        <a:t> </a:t>
                      </a:r>
                      <a:endParaRPr lang="sq-AL" sz="1200" dirty="0">
                        <a:effectLst/>
                        <a:latin typeface="Calibri"/>
                        <a:ea typeface="Times New Roman"/>
                        <a:cs typeface="Arial"/>
                      </a:endParaRPr>
                    </a:p>
                  </a:txBody>
                  <a:tcPr marL="62284" marR="62284" marT="0" marB="0" anchor="ctr"/>
                </a:tc>
              </a:tr>
            </a:tbl>
          </a:graphicData>
        </a:graphic>
      </p:graphicFrame>
      <p:sp>
        <p:nvSpPr>
          <p:cNvPr id="6" name="Rectangle 1"/>
          <p:cNvSpPr>
            <a:spLocks noChangeArrowheads="1"/>
          </p:cNvSpPr>
          <p:nvPr/>
        </p:nvSpPr>
        <p:spPr bwMode="auto">
          <a:xfrm>
            <a:off x="518820" y="1971228"/>
            <a:ext cx="1071328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Table 1</a:t>
            </a:r>
            <a:r>
              <a:rPr kumimoji="0" lang="sq-AL"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r>
              <a:rPr kumimoji="0" lang="en-GB"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Macedonia’s ELEM Procurement Contracts (2009 – 2014) </a:t>
            </a:r>
            <a:endParaRPr kumimoji="0" lang="en-GB" sz="2400" b="1" i="0" u="none" strike="noStrike" cap="none" normalizeH="0" baseline="0" dirty="0" smtClean="0">
              <a:ln>
                <a:noFill/>
              </a:ln>
              <a:solidFill>
                <a:schemeClr val="tx1"/>
              </a:solidFill>
              <a:effectLst/>
              <a:latin typeface="Arial" pitchFamily="34" charset="0"/>
              <a:cs typeface="Arial" pitchFamily="34" charset="0"/>
            </a:endParaRPr>
          </a:p>
        </p:txBody>
      </p:sp>
      <p:pic>
        <p:nvPicPr>
          <p:cNvPr id="7" name="Picture 6"/>
          <p:cNvPicPr/>
          <p:nvPr/>
        </p:nvPicPr>
        <p:blipFill>
          <a:blip r:embed="rId3"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8" name="Picture 7" descr="Acer Logo Vers 3.png"/>
          <p:cNvPicPr/>
          <p:nvPr/>
        </p:nvPicPr>
        <p:blipFill>
          <a:blip r:embed="rId4"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1765892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dirty="0"/>
              <a:t>COMPETITION RESTRICTIONS</a:t>
            </a:r>
          </a:p>
        </p:txBody>
      </p:sp>
      <p:sp>
        <p:nvSpPr>
          <p:cNvPr id="3" name="Content Placeholder 2"/>
          <p:cNvSpPr>
            <a:spLocks noGrp="1"/>
          </p:cNvSpPr>
          <p:nvPr>
            <p:ph idx="1"/>
          </p:nvPr>
        </p:nvSpPr>
        <p:spPr>
          <a:xfrm>
            <a:off x="581192" y="2180497"/>
            <a:ext cx="11046701" cy="3660746"/>
          </a:xfrm>
        </p:spPr>
        <p:txBody>
          <a:bodyPr>
            <a:normAutofit/>
          </a:bodyPr>
          <a:lstStyle/>
          <a:p>
            <a:pPr marL="0" indent="0">
              <a:buNone/>
            </a:pPr>
            <a:r>
              <a:rPr lang="en-GB" dirty="0"/>
              <a:t>The specific nature of the energy sector is conducive to the circumvention of highly competitive procedures. </a:t>
            </a:r>
            <a:endParaRPr lang="sq-AL" dirty="0" smtClean="0"/>
          </a:p>
          <a:p>
            <a:pPr marL="0" indent="0">
              <a:buNone/>
            </a:pPr>
            <a:endParaRPr lang="sq-AL" dirty="0" smtClean="0"/>
          </a:p>
          <a:p>
            <a:pPr marL="0" indent="0">
              <a:buNone/>
            </a:pPr>
            <a:r>
              <a:rPr lang="en-GB" dirty="0" smtClean="0"/>
              <a:t>The </a:t>
            </a:r>
            <a:r>
              <a:rPr lang="en-GB" dirty="0"/>
              <a:t>opaque environment of public procurement in the energy sector is mainly based </a:t>
            </a:r>
            <a:r>
              <a:rPr lang="en-GB" dirty="0" smtClean="0"/>
              <a:t>on</a:t>
            </a:r>
            <a:r>
              <a:rPr lang="sq-AL" dirty="0" smtClean="0"/>
              <a:t>:</a:t>
            </a:r>
            <a:r>
              <a:rPr lang="en-GB" dirty="0" smtClean="0"/>
              <a:t> </a:t>
            </a:r>
            <a:endParaRPr lang="sq-AL" dirty="0" smtClean="0"/>
          </a:p>
          <a:p>
            <a:pPr lvl="1"/>
            <a:r>
              <a:rPr lang="sq-AL" dirty="0" smtClean="0"/>
              <a:t>The </a:t>
            </a:r>
            <a:r>
              <a:rPr lang="en-GB" dirty="0" smtClean="0"/>
              <a:t>exclusive </a:t>
            </a:r>
            <a:r>
              <a:rPr lang="en-GB" dirty="0"/>
              <a:t>criteria for access and safety of energy sites, </a:t>
            </a:r>
            <a:endParaRPr lang="sq-AL" dirty="0" smtClean="0"/>
          </a:p>
          <a:p>
            <a:pPr lvl="1"/>
            <a:r>
              <a:rPr lang="en-GB" dirty="0" smtClean="0"/>
              <a:t>the </a:t>
            </a:r>
            <a:r>
              <a:rPr lang="en-GB" dirty="0"/>
              <a:t>effective technology monopoly at the micro level for a number of supplies, </a:t>
            </a:r>
            <a:endParaRPr lang="sq-AL" dirty="0" smtClean="0"/>
          </a:p>
          <a:p>
            <a:pPr lvl="1"/>
            <a:r>
              <a:rPr lang="en-GB" dirty="0" smtClean="0"/>
              <a:t>the </a:t>
            </a:r>
            <a:r>
              <a:rPr lang="en-GB" dirty="0"/>
              <a:t>ambiguous legal nature of energy export transactions, </a:t>
            </a:r>
            <a:endParaRPr lang="sq-AL" dirty="0" smtClean="0"/>
          </a:p>
          <a:p>
            <a:pPr lvl="1"/>
            <a:r>
              <a:rPr lang="en-GB" dirty="0" smtClean="0"/>
              <a:t>the </a:t>
            </a:r>
            <a:r>
              <a:rPr lang="en-GB" dirty="0"/>
              <a:t>lack of effective in-house financial audits, </a:t>
            </a:r>
            <a:r>
              <a:rPr lang="en-GB" dirty="0" smtClean="0"/>
              <a:t>and</a:t>
            </a:r>
            <a:endParaRPr lang="sq-AL" dirty="0" smtClean="0"/>
          </a:p>
          <a:p>
            <a:pPr lvl="1"/>
            <a:r>
              <a:rPr lang="en-GB" dirty="0" smtClean="0"/>
              <a:t>the </a:t>
            </a:r>
            <a:r>
              <a:rPr lang="en-GB" dirty="0"/>
              <a:t>lack of monitoring and control with respect to public procurement efficiency exercised by the energy or any other control body. </a:t>
            </a:r>
            <a:endParaRPr lang="sq-AL" dirty="0" smtClean="0"/>
          </a:p>
        </p:txBody>
      </p:sp>
      <p:pic>
        <p:nvPicPr>
          <p:cNvPr id="4" name="Picture 3"/>
          <p:cNvPicPr/>
          <p:nvPr/>
        </p:nvPicPr>
        <p:blipFill>
          <a:blip r:embed="rId2" cstate="print">
            <a:lum contrast="40000"/>
            <a:extLst>
              <a:ext uri="{28A0092B-C50C-407E-A947-70E740481C1C}">
                <a14:useLocalDpi xmlns:a14="http://schemas.microsoft.com/office/drawing/2010/main" val="0"/>
              </a:ext>
            </a:extLst>
          </a:blip>
          <a:stretch>
            <a:fillRect/>
          </a:stretch>
        </p:blipFill>
        <p:spPr>
          <a:xfrm>
            <a:off x="450616" y="6210435"/>
            <a:ext cx="1550504" cy="516834"/>
          </a:xfrm>
          <a:prstGeom prst="rect">
            <a:avLst/>
          </a:prstGeom>
        </p:spPr>
      </p:pic>
      <p:pic>
        <p:nvPicPr>
          <p:cNvPr id="5" name="Picture 4" descr="Acer Logo Vers 3.png"/>
          <p:cNvPicPr/>
          <p:nvPr/>
        </p:nvPicPr>
        <p:blipFill>
          <a:blip r:embed="rId3" cstate="print"/>
          <a:stretch>
            <a:fillRect/>
          </a:stretch>
        </p:blipFill>
        <p:spPr>
          <a:xfrm>
            <a:off x="9416955" y="6115416"/>
            <a:ext cx="2137368" cy="742584"/>
          </a:xfrm>
          <a:prstGeom prst="rect">
            <a:avLst/>
          </a:prstGeom>
        </p:spPr>
      </p:pic>
    </p:spTree>
    <p:extLst>
      <p:ext uri="{BB962C8B-B14F-4D97-AF65-F5344CB8AC3E}">
        <p14:creationId xmlns:p14="http://schemas.microsoft.com/office/powerpoint/2010/main" val="2707054286"/>
      </p:ext>
    </p:extLst>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2969</TotalTime>
  <Words>2348</Words>
  <Application>Microsoft Office PowerPoint</Application>
  <PresentationFormat>Custom</PresentationFormat>
  <Paragraphs>195</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Dividend</vt:lpstr>
      <vt:lpstr>Public procurement and challenges in the energy sector</vt:lpstr>
      <vt:lpstr>Main Content</vt:lpstr>
      <vt:lpstr>PowerPoint Presentation</vt:lpstr>
      <vt:lpstr>Transparency challenges</vt:lpstr>
      <vt:lpstr>COMPETITION RESTRICTIONS</vt:lpstr>
      <vt:lpstr>COMPETITION RESTRICTIONS</vt:lpstr>
      <vt:lpstr>COMPETITION RESTRICTIONS</vt:lpstr>
      <vt:lpstr>COMPETITION RESTRICTIONS</vt:lpstr>
      <vt:lpstr>COMPETITION RESTRICTIONS</vt:lpstr>
      <vt:lpstr>COMPETITION RESTRICTIONS</vt:lpstr>
      <vt:lpstr>Exclusivity agreements</vt:lpstr>
      <vt:lpstr>Exclusivity agreements</vt:lpstr>
      <vt:lpstr>Concentration of public procurement funds</vt:lpstr>
      <vt:lpstr>Concentration of public procurement funds</vt:lpstr>
      <vt:lpstr>Concentration of public procurement funds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Eugena</dc:creator>
  <cp:lastModifiedBy>Eugena Topi</cp:lastModifiedBy>
  <cp:revision>243</cp:revision>
  <dcterms:created xsi:type="dcterms:W3CDTF">2015-02-03T19:58:24Z</dcterms:created>
  <dcterms:modified xsi:type="dcterms:W3CDTF">2016-07-27T22:19:37Z</dcterms:modified>
</cp:coreProperties>
</file>