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3" r:id="rId6"/>
    <p:sldId id="274" r:id="rId7"/>
    <p:sldId id="272" r:id="rId8"/>
    <p:sldId id="260" r:id="rId9"/>
    <p:sldId id="261" r:id="rId10"/>
    <p:sldId id="275" r:id="rId11"/>
    <p:sldId id="276" r:id="rId12"/>
    <p:sldId id="278" r:id="rId13"/>
    <p:sldId id="262" r:id="rId14"/>
    <p:sldId id="277" r:id="rId15"/>
    <p:sldId id="263" r:id="rId16"/>
    <p:sldId id="265" r:id="rId17"/>
    <p:sldId id="264" r:id="rId18"/>
    <p:sldId id="279" r:id="rId19"/>
    <p:sldId id="280" r:id="rId20"/>
    <p:sldId id="270" r:id="rId21"/>
    <p:sldId id="266" r:id="rId22"/>
    <p:sldId id="267" r:id="rId23"/>
    <p:sldId id="268" r:id="rId24"/>
    <p:sldId id="271" r:id="rId25"/>
    <p:sldId id="269" r:id="rId2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6" autoAdjust="0"/>
    <p:restoredTop sz="91779" autoAdjust="0"/>
  </p:normalViewPr>
  <p:slideViewPr>
    <p:cSldViewPr>
      <p:cViewPr varScale="1">
        <p:scale>
          <a:sx n="74" d="100"/>
          <a:sy n="74" d="100"/>
        </p:scale>
        <p:origin x="4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lerina\Desktop\Artikuj\A28%20TR%20vendor\Te%20ardhurat%20vendore%202010-20,%20fokus%20Bashkia%20Tirane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err="1">
                <a:effectLst/>
              </a:rPr>
              <a:t>Të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ardhurat</a:t>
            </a:r>
            <a:r>
              <a:rPr lang="en-US" sz="1400" b="0" i="0" baseline="0" dirty="0">
                <a:effectLst/>
              </a:rPr>
              <a:t> e </a:t>
            </a:r>
            <a:r>
              <a:rPr lang="en-US" sz="1400" b="0" i="0" baseline="0" dirty="0" err="1">
                <a:effectLst/>
              </a:rPr>
              <a:t>pushtetit</a:t>
            </a:r>
            <a:r>
              <a:rPr lang="en-US" sz="1400" b="0" i="0" baseline="0" dirty="0">
                <a:effectLst/>
              </a:rPr>
              <a:t> vendor </a:t>
            </a:r>
            <a:r>
              <a:rPr lang="en-US" sz="1400" b="0" i="0" baseline="0" dirty="0" err="1">
                <a:effectLst/>
              </a:rPr>
              <a:t>në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miliardë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lekë</a:t>
            </a:r>
            <a:r>
              <a:rPr lang="en-US" sz="1400" b="0" i="0" baseline="0" dirty="0">
                <a:effectLst/>
              </a:rPr>
              <a:t>, </a:t>
            </a:r>
            <a:r>
              <a:rPr lang="en-US" sz="1400" b="0" i="0" baseline="0" dirty="0" err="1">
                <a:effectLst/>
              </a:rPr>
              <a:t>sipas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burimit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të</a:t>
            </a:r>
            <a:r>
              <a:rPr lang="en-US" sz="1400" b="0" i="0" baseline="0" dirty="0">
                <a:effectLst/>
              </a:rPr>
              <a:t> </a:t>
            </a:r>
            <a:r>
              <a:rPr lang="en-US" sz="1400" b="0" i="0" baseline="0" dirty="0" err="1">
                <a:effectLst/>
              </a:rPr>
              <a:t>financimit</a:t>
            </a:r>
            <a:r>
              <a:rPr lang="en-US" sz="1400" b="0" i="0" baseline="0" dirty="0">
                <a:effectLst/>
              </a:rPr>
              <a:t>, 2020</a:t>
            </a:r>
            <a:endParaRPr lang="en-US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4170603674540682"/>
          <c:y val="0.22384988334791481"/>
          <c:w val="0.41103237095363077"/>
          <c:h val="0.685053951589384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A6-48AA-B52A-B2A457E7AB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A6-48AA-B52A-B2A457E7AB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A6-48AA-B52A-B2A457E7AB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 vendor 10-20'!$C$3:$E$3</c:f>
              <c:strCache>
                <c:ptCount val="3"/>
                <c:pt idx="0">
                  <c:v>Të ardhurat e veta vendore (1)</c:v>
                </c:pt>
                <c:pt idx="1">
                  <c:v>TR e pakushtezuar dhe specifike (2) </c:v>
                </c:pt>
                <c:pt idx="2">
                  <c:v>Taksat e ndara (3) </c:v>
                </c:pt>
              </c:strCache>
            </c:strRef>
          </c:cat>
          <c:val>
            <c:numRef>
              <c:f>'TR vendor 10-20'!$C$14:$E$14</c:f>
              <c:numCache>
                <c:formatCode>General</c:formatCode>
                <c:ptCount val="3"/>
                <c:pt idx="0">
                  <c:v>24.2</c:v>
                </c:pt>
                <c:pt idx="1">
                  <c:v>26.1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A6-48AA-B52A-B2A457E7AB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091426071741024E-2"/>
          <c:y val="0.32291557305336827"/>
          <c:w val="0.36737270341207345"/>
          <c:h val="0.54282516768737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T</a:t>
            </a:r>
            <a:r>
              <a:rPr lang="en-US" sz="1400" b="0" i="0" u="none" strike="noStrike" baseline="0" dirty="0" err="1">
                <a:effectLst/>
              </a:rPr>
              <a:t>ë</a:t>
            </a:r>
            <a:r>
              <a:rPr lang="en-US" dirty="0"/>
              <a:t> </a:t>
            </a:r>
            <a:r>
              <a:rPr lang="en-US" dirty="0" err="1"/>
              <a:t>ardhurat</a:t>
            </a:r>
            <a:r>
              <a:rPr lang="en-US" dirty="0"/>
              <a:t> e </a:t>
            </a:r>
            <a:r>
              <a:rPr lang="en-US" dirty="0" err="1"/>
              <a:t>pushtetit</a:t>
            </a:r>
            <a:r>
              <a:rPr lang="en-US" dirty="0"/>
              <a:t> vendor </a:t>
            </a:r>
            <a:r>
              <a:rPr lang="en-US" dirty="0" err="1"/>
              <a:t>n</a:t>
            </a:r>
            <a:r>
              <a:rPr lang="en-US" sz="1400" b="0" i="0" u="none" strike="noStrike" baseline="0" dirty="0" err="1">
                <a:effectLst/>
              </a:rPr>
              <a:t>ë</a:t>
            </a:r>
            <a:r>
              <a:rPr lang="en-US" dirty="0"/>
              <a:t> </a:t>
            </a:r>
            <a:r>
              <a:rPr lang="en-US" dirty="0" err="1"/>
              <a:t>miliardë</a:t>
            </a:r>
            <a:r>
              <a:rPr lang="en-US" dirty="0"/>
              <a:t> </a:t>
            </a:r>
            <a:r>
              <a:rPr lang="en-US" dirty="0" err="1"/>
              <a:t>lek</a:t>
            </a:r>
            <a:r>
              <a:rPr lang="en-US" sz="1400" b="0" i="0" u="none" strike="noStrike" baseline="0" dirty="0" err="1">
                <a:effectLst/>
              </a:rPr>
              <a:t>ë</a:t>
            </a:r>
            <a:r>
              <a:rPr lang="en-US" dirty="0"/>
              <a:t>, 2010-2020,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burimit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sz="1400" b="0" i="0" u="none" strike="noStrike" baseline="0" dirty="0" err="1">
                <a:effectLst/>
              </a:rPr>
              <a:t>ë</a:t>
            </a:r>
            <a:r>
              <a:rPr lang="en-US" dirty="0"/>
              <a:t> </a:t>
            </a:r>
            <a:r>
              <a:rPr lang="en-US" dirty="0" err="1"/>
              <a:t>financimit</a:t>
            </a:r>
            <a:endParaRPr lang="en-US" dirty="0"/>
          </a:p>
        </c:rich>
      </c:tx>
      <c:layout>
        <c:manualLayout>
          <c:xMode val="edge"/>
          <c:yMode val="edge"/>
          <c:x val="0.11972727272727271"/>
          <c:y val="7.79312425533220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142686709615845E-2"/>
          <c:y val="1.5820042238324384E-2"/>
          <c:w val="0.91108005249343837"/>
          <c:h val="0.783965800252611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'TR vendor 10-20'!$C$3</c:f>
              <c:strCache>
                <c:ptCount val="1"/>
                <c:pt idx="0">
                  <c:v>Të ardhurat e veta vendore (1)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 vendor 10-20'!$B$4:$B$14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vendor 10-20'!$C$4:$C$14</c:f>
              <c:numCache>
                <c:formatCode>General</c:formatCode>
                <c:ptCount val="11"/>
                <c:pt idx="0">
                  <c:v>12.7</c:v>
                </c:pt>
                <c:pt idx="1">
                  <c:v>12.6</c:v>
                </c:pt>
                <c:pt idx="2">
                  <c:v>11.9</c:v>
                </c:pt>
                <c:pt idx="3">
                  <c:v>11.7</c:v>
                </c:pt>
                <c:pt idx="4">
                  <c:v>13.8</c:v>
                </c:pt>
                <c:pt idx="5">
                  <c:v>13.1</c:v>
                </c:pt>
                <c:pt idx="6">
                  <c:v>16.8</c:v>
                </c:pt>
                <c:pt idx="7">
                  <c:v>20.3</c:v>
                </c:pt>
                <c:pt idx="8">
                  <c:v>24.2</c:v>
                </c:pt>
                <c:pt idx="9">
                  <c:v>25.6</c:v>
                </c:pt>
                <c:pt idx="10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C2-4193-B41A-BCA17E75CF34}"/>
            </c:ext>
          </c:extLst>
        </c:ser>
        <c:ser>
          <c:idx val="1"/>
          <c:order val="1"/>
          <c:tx>
            <c:strRef>
              <c:f>'TR vendor 10-20'!$D$3</c:f>
              <c:strCache>
                <c:ptCount val="1"/>
                <c:pt idx="0">
                  <c:v>TR e pakushtezuar dhe specifike (2)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 vendor 10-20'!$B$4:$B$14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vendor 10-20'!$D$4:$D$14</c:f>
              <c:numCache>
                <c:formatCode>General</c:formatCode>
                <c:ptCount val="11"/>
                <c:pt idx="0">
                  <c:v>10.6</c:v>
                </c:pt>
                <c:pt idx="1">
                  <c:v>10.199999999999999</c:v>
                </c:pt>
                <c:pt idx="2">
                  <c:v>9.1999999999999993</c:v>
                </c:pt>
                <c:pt idx="3">
                  <c:v>11</c:v>
                </c:pt>
                <c:pt idx="4">
                  <c:v>12.1</c:v>
                </c:pt>
                <c:pt idx="5">
                  <c:v>11.3</c:v>
                </c:pt>
                <c:pt idx="6">
                  <c:v>18.100000000000001</c:v>
                </c:pt>
                <c:pt idx="7">
                  <c:v>21.9</c:v>
                </c:pt>
                <c:pt idx="8">
                  <c:v>24.4</c:v>
                </c:pt>
                <c:pt idx="9">
                  <c:v>29.3</c:v>
                </c:pt>
                <c:pt idx="10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C2-4193-B41A-BCA17E75CF34}"/>
            </c:ext>
          </c:extLst>
        </c:ser>
        <c:ser>
          <c:idx val="2"/>
          <c:order val="2"/>
          <c:tx>
            <c:strRef>
              <c:f>'TR vendor 10-20'!$E$3</c:f>
              <c:strCache>
                <c:ptCount val="1"/>
                <c:pt idx="0">
                  <c:v>Taksat e ndara (3)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'TR vendor 10-20'!$B$4:$B$14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vendor 10-20'!$E$4:$E$14</c:f>
              <c:numCache>
                <c:formatCode>General</c:formatCode>
                <c:ptCount val="11"/>
                <c:pt idx="0">
                  <c:v>1.2</c:v>
                </c:pt>
                <c:pt idx="1">
                  <c:v>1.3</c:v>
                </c:pt>
                <c:pt idx="2">
                  <c:v>1.4</c:v>
                </c:pt>
                <c:pt idx="3">
                  <c:v>1.5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</c:v>
                </c:pt>
                <c:pt idx="7">
                  <c:v>1.2</c:v>
                </c:pt>
                <c:pt idx="8">
                  <c:v>1.3</c:v>
                </c:pt>
                <c:pt idx="9">
                  <c:v>1.3</c:v>
                </c:pt>
                <c:pt idx="1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C2-4193-B41A-BCA17E75C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2580520"/>
        <c:axId val="612586424"/>
      </c:barChart>
      <c:lineChart>
        <c:grouping val="standard"/>
        <c:varyColors val="0"/>
        <c:ser>
          <c:idx val="3"/>
          <c:order val="3"/>
          <c:tx>
            <c:strRef>
              <c:f>'TR vendor 10-20'!$F$3</c:f>
              <c:strCache>
                <c:ptCount val="1"/>
                <c:pt idx="0">
                  <c:v>Ritmi rritjes totale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 vendor 10-20'!$B$4:$B$14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vendor 10-20'!$F$4:$F$14</c:f>
              <c:numCache>
                <c:formatCode>0%</c:formatCode>
                <c:ptCount val="11"/>
                <c:pt idx="1">
                  <c:v>-1.6326530612244844E-2</c:v>
                </c:pt>
                <c:pt idx="2">
                  <c:v>-6.639004149377585E-2</c:v>
                </c:pt>
                <c:pt idx="3">
                  <c:v>7.5555555555555529E-2</c:v>
                </c:pt>
                <c:pt idx="4">
                  <c:v>0.11570247933884301</c:v>
                </c:pt>
                <c:pt idx="5">
                  <c:v>-5.5555555555555552E-2</c:v>
                </c:pt>
                <c:pt idx="6">
                  <c:v>0.40784313725490218</c:v>
                </c:pt>
                <c:pt idx="7">
                  <c:v>0.20891364902506959</c:v>
                </c:pt>
                <c:pt idx="8">
                  <c:v>0.14976958525345588</c:v>
                </c:pt>
                <c:pt idx="9">
                  <c:v>0.12625250501002028</c:v>
                </c:pt>
                <c:pt idx="10">
                  <c:v>-8.1850533807829334E-2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C2-4193-B41A-BCA17E75C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594624"/>
        <c:axId val="612600200"/>
      </c:lineChart>
      <c:catAx>
        <c:axId val="612580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586424"/>
        <c:crosses val="autoZero"/>
        <c:auto val="1"/>
        <c:lblAlgn val="ctr"/>
        <c:lblOffset val="100"/>
        <c:noMultiLvlLbl val="0"/>
      </c:catAx>
      <c:valAx>
        <c:axId val="612586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580520"/>
        <c:crosses val="autoZero"/>
        <c:crossBetween val="between"/>
      </c:valAx>
      <c:valAx>
        <c:axId val="612600200"/>
        <c:scaling>
          <c:orientation val="minMax"/>
          <c:min val="-0.2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60000" spcFirstLastPara="1" vertOverflow="ellipsis" wrap="square" anchor="t" anchorCtr="0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594624"/>
        <c:crosses val="max"/>
        <c:crossBetween val="between"/>
      </c:valAx>
      <c:catAx>
        <c:axId val="612594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2600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379026485325694E-2"/>
          <c:y val="0.84965733775830043"/>
          <c:w val="0.86330243378668581"/>
          <c:h val="0.10098620862459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 </a:t>
            </a:r>
            <a:r>
              <a:rPr lang="en-US" sz="1200" dirty="0" err="1"/>
              <a:t>Pesha</a:t>
            </a:r>
            <a:r>
              <a:rPr lang="en-US" sz="1200" dirty="0"/>
              <a:t> e </a:t>
            </a:r>
            <a:r>
              <a:rPr lang="en-US" sz="1200" dirty="0" err="1"/>
              <a:t>të</a:t>
            </a:r>
            <a:r>
              <a:rPr lang="en-US" sz="1200" dirty="0"/>
              <a:t> </a:t>
            </a:r>
            <a:r>
              <a:rPr lang="en-US" sz="1200" dirty="0" err="1"/>
              <a:t>ardhurave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</a:t>
            </a:r>
            <a:r>
              <a:rPr lang="en-US" sz="1200" dirty="0" err="1"/>
              <a:t>veta</a:t>
            </a:r>
            <a:r>
              <a:rPr lang="en-US" sz="1200" dirty="0"/>
              <a:t> (tat &amp; </a:t>
            </a:r>
            <a:r>
              <a:rPr lang="en-US" sz="1200" dirty="0" err="1"/>
              <a:t>jotat</a:t>
            </a:r>
            <a:r>
              <a:rPr lang="en-US" sz="1200" dirty="0"/>
              <a:t>) </a:t>
            </a:r>
            <a:r>
              <a:rPr lang="en-US" sz="1200" dirty="0" err="1"/>
              <a:t>Bashkia</a:t>
            </a:r>
            <a:r>
              <a:rPr lang="en-US" sz="1200" dirty="0"/>
              <a:t> </a:t>
            </a:r>
            <a:r>
              <a:rPr lang="en-US" sz="1200" dirty="0" err="1"/>
              <a:t>Tirane</a:t>
            </a:r>
            <a:r>
              <a:rPr lang="en-US" sz="1200" dirty="0"/>
              <a:t> vs </a:t>
            </a:r>
            <a:r>
              <a:rPr lang="en-US" sz="1200" dirty="0" err="1"/>
              <a:t>totalit</a:t>
            </a:r>
            <a:r>
              <a:rPr lang="en-US" sz="1200" dirty="0"/>
              <a:t> </a:t>
            </a:r>
            <a:r>
              <a:rPr lang="en-US" sz="1200" dirty="0" err="1"/>
              <a:t>bashkive</a:t>
            </a:r>
            <a:r>
              <a:rPr lang="en-US" sz="1200" dirty="0"/>
              <a:t>, 2010-2020, </a:t>
            </a:r>
            <a:r>
              <a:rPr lang="en-US" sz="1200" dirty="0" err="1"/>
              <a:t>vlerat</a:t>
            </a:r>
            <a:r>
              <a:rPr lang="en-US" sz="1200" dirty="0"/>
              <a:t> </a:t>
            </a:r>
            <a:r>
              <a:rPr lang="en-US" sz="1200" dirty="0" err="1"/>
              <a:t>në</a:t>
            </a:r>
            <a:r>
              <a:rPr lang="en-US" sz="1200" dirty="0"/>
              <a:t> </a:t>
            </a:r>
            <a:r>
              <a:rPr lang="en-US" sz="1200" dirty="0" err="1"/>
              <a:t>miliarde</a:t>
            </a:r>
            <a:r>
              <a:rPr lang="en-US" sz="1200" dirty="0"/>
              <a:t> </a:t>
            </a:r>
            <a:r>
              <a:rPr lang="en-US" sz="1200" dirty="0" err="1"/>
              <a:t>lëke</a:t>
            </a:r>
            <a:r>
              <a:rPr lang="en-US" sz="1200" dirty="0"/>
              <a:t> </a:t>
            </a:r>
            <a:r>
              <a:rPr lang="en-US" sz="1200" dirty="0" err="1"/>
              <a:t>dhe</a:t>
            </a:r>
            <a:r>
              <a:rPr lang="en-US" sz="1200" dirty="0"/>
              <a:t> </a:t>
            </a:r>
            <a:r>
              <a:rPr lang="en-US" sz="1200" dirty="0" err="1"/>
              <a:t>në</a:t>
            </a:r>
            <a:r>
              <a:rPr lang="en-US" sz="1200" dirty="0"/>
              <a:t> %</a:t>
            </a:r>
          </a:p>
        </c:rich>
      </c:tx>
      <c:layout>
        <c:manualLayout>
          <c:xMode val="edge"/>
          <c:yMode val="edge"/>
          <c:x val="9.8117891513560804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1402054310518878"/>
          <c:w val="0.81332414698162725"/>
          <c:h val="0.63461513224308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 ne bashki 2020'!$I$2</c:f>
              <c:strCache>
                <c:ptCount val="1"/>
                <c:pt idx="0">
                  <c:v>Të ardhurat e veta total vendore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 ne bashki 2020'!$H$3:$H$13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ne bashki 2020'!$I$3:$I$13</c:f>
              <c:numCache>
                <c:formatCode>General</c:formatCode>
                <c:ptCount val="11"/>
                <c:pt idx="0">
                  <c:v>12.7</c:v>
                </c:pt>
                <c:pt idx="1">
                  <c:v>12.6</c:v>
                </c:pt>
                <c:pt idx="2">
                  <c:v>11.9</c:v>
                </c:pt>
                <c:pt idx="3">
                  <c:v>11.7</c:v>
                </c:pt>
                <c:pt idx="4">
                  <c:v>13.8</c:v>
                </c:pt>
                <c:pt idx="5">
                  <c:v>13.1</c:v>
                </c:pt>
                <c:pt idx="6">
                  <c:v>16.8</c:v>
                </c:pt>
                <c:pt idx="7">
                  <c:v>20.3</c:v>
                </c:pt>
                <c:pt idx="8">
                  <c:v>24.2</c:v>
                </c:pt>
                <c:pt idx="9">
                  <c:v>25.6</c:v>
                </c:pt>
                <c:pt idx="10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4-45C6-B82B-EADA71947FEF}"/>
            </c:ext>
          </c:extLst>
        </c:ser>
        <c:ser>
          <c:idx val="1"/>
          <c:order val="1"/>
          <c:tx>
            <c:strRef>
              <c:f>'Tr ne bashki 2020'!$J$2</c:f>
              <c:strCache>
                <c:ptCount val="1"/>
                <c:pt idx="0">
                  <c:v>Të ardhurat e veta Bashkia Tirane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 ne bashki 2020'!$H$3:$H$13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ne bashki 2020'!$J$3:$J$13</c:f>
              <c:numCache>
                <c:formatCode>_(* #,##0.00_);_(* \(#,##0.00\);_(* "-"??_);_(@_)</c:formatCode>
                <c:ptCount val="11"/>
                <c:pt idx="0">
                  <c:v>4.79520736</c:v>
                </c:pt>
                <c:pt idx="1">
                  <c:v>4.4761236000000002</c:v>
                </c:pt>
                <c:pt idx="2">
                  <c:v>4.5605234799999996</c:v>
                </c:pt>
                <c:pt idx="3">
                  <c:v>4.6478215299999999</c:v>
                </c:pt>
                <c:pt idx="4">
                  <c:v>5.5874245600000005</c:v>
                </c:pt>
                <c:pt idx="5">
                  <c:v>4.8961934600000001</c:v>
                </c:pt>
                <c:pt idx="6">
                  <c:v>7.2392428900000008</c:v>
                </c:pt>
                <c:pt idx="7">
                  <c:v>10.20193509207</c:v>
                </c:pt>
                <c:pt idx="8">
                  <c:v>13.075871529960001</c:v>
                </c:pt>
                <c:pt idx="9">
                  <c:v>13.876028448700001</c:v>
                </c:pt>
                <c:pt idx="10">
                  <c:v>13.887899577559999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F4-45C6-B82B-EADA71947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023992"/>
        <c:axId val="535024976"/>
      </c:barChart>
      <c:lineChart>
        <c:grouping val="stacked"/>
        <c:varyColors val="0"/>
        <c:ser>
          <c:idx val="2"/>
          <c:order val="2"/>
          <c:tx>
            <c:strRef>
              <c:f>'Tr ne bashki 2020'!$K$2</c:f>
              <c:strCache>
                <c:ptCount val="1"/>
                <c:pt idx="0">
                  <c:v>Pesha e B Tiranes/total bashkive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0"/>
              <c:layout>
                <c:manualLayout>
                  <c:x val="-2.77777777777778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4-45C6-B82B-EADA71947F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 ne bashki 2020'!$H$3:$H$13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'Tr ne bashki 2020'!$K$3:$K$13</c:f>
              <c:numCache>
                <c:formatCode>0.0%</c:formatCode>
                <c:ptCount val="11"/>
                <c:pt idx="0">
                  <c:v>0.37757538267716539</c:v>
                </c:pt>
                <c:pt idx="1">
                  <c:v>0.35524790476190476</c:v>
                </c:pt>
                <c:pt idx="2">
                  <c:v>0.38323726722689072</c:v>
                </c:pt>
                <c:pt idx="3">
                  <c:v>0.39724970341880345</c:v>
                </c:pt>
                <c:pt idx="4">
                  <c:v>0.40488583768115943</c:v>
                </c:pt>
                <c:pt idx="5">
                  <c:v>0.37375522595419847</c:v>
                </c:pt>
                <c:pt idx="6">
                  <c:v>0.43090731488095241</c:v>
                </c:pt>
                <c:pt idx="7">
                  <c:v>0.50255837891970445</c:v>
                </c:pt>
                <c:pt idx="8">
                  <c:v>0.54032526983305784</c:v>
                </c:pt>
                <c:pt idx="9">
                  <c:v>0.54203236127734378</c:v>
                </c:pt>
                <c:pt idx="10">
                  <c:v>0.57388014783305785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F4-45C6-B82B-EADA71947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696168"/>
        <c:axId val="542688952"/>
      </c:lineChart>
      <c:catAx>
        <c:axId val="53502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024976"/>
        <c:crosses val="autoZero"/>
        <c:auto val="1"/>
        <c:lblAlgn val="ctr"/>
        <c:lblOffset val="100"/>
        <c:noMultiLvlLbl val="0"/>
      </c:catAx>
      <c:valAx>
        <c:axId val="53502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023992"/>
        <c:crosses val="autoZero"/>
        <c:crossBetween val="between"/>
      </c:valAx>
      <c:valAx>
        <c:axId val="542688952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696168"/>
        <c:crosses val="max"/>
        <c:crossBetween val="between"/>
      </c:valAx>
      <c:catAx>
        <c:axId val="542696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2688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Të ardhura vendore Tiranë 2010-2020, në mln leke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'Tir tr veta 10-20'!$C$2</c:f>
              <c:strCache>
                <c:ptCount val="1"/>
                <c:pt idx="0">
                  <c:v>(1)
Të ardhura tatimore dhe jotatimore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tr veta 10-20'!$A$3:$A$13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tr veta 10-20'!$C$3:$C$13</c:f>
              <c:numCache>
                <c:formatCode>_(* #,##0_);_(* \(#,##0\);_(* "-"??_);_(@_)</c:formatCode>
                <c:ptCount val="11"/>
                <c:pt idx="0">
                  <c:v>4795.2073600000003</c:v>
                </c:pt>
                <c:pt idx="1">
                  <c:v>4476.1235999999999</c:v>
                </c:pt>
                <c:pt idx="2">
                  <c:v>4560.5234799999998</c:v>
                </c:pt>
                <c:pt idx="3">
                  <c:v>4647.8215300000002</c:v>
                </c:pt>
                <c:pt idx="4">
                  <c:v>5587.4245600000004</c:v>
                </c:pt>
                <c:pt idx="5">
                  <c:v>4896.1934600000004</c:v>
                </c:pt>
                <c:pt idx="6">
                  <c:v>7239.2428900000004</c:v>
                </c:pt>
                <c:pt idx="7">
                  <c:v>10201.93509207</c:v>
                </c:pt>
                <c:pt idx="8">
                  <c:v>13075.871529960001</c:v>
                </c:pt>
                <c:pt idx="9">
                  <c:v>13876.028448700001</c:v>
                </c:pt>
                <c:pt idx="10">
                  <c:v>13887.89957756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1-446C-9EBC-C3F28A1546CC}"/>
            </c:ext>
          </c:extLst>
        </c:ser>
        <c:ser>
          <c:idx val="2"/>
          <c:order val="1"/>
          <c:tx>
            <c:strRef>
              <c:f>'Tir tr veta 10-20'!$D$2</c:f>
              <c:strCache>
                <c:ptCount val="1"/>
                <c:pt idx="0">
                  <c:v>(2)
Të ardhura të tjera vendore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'Tir tr veta 10-20'!$A$3:$A$13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tr veta 10-20'!$D$3:$D$13</c:f>
              <c:numCache>
                <c:formatCode>_(* #,##0.00_);_(* \(#,##0.00\);_(* "-"??_);_(@_)</c:formatCode>
                <c:ptCount val="11"/>
                <c:pt idx="0">
                  <c:v>36.640659999999997</c:v>
                </c:pt>
                <c:pt idx="1">
                  <c:v>15.759880000000001</c:v>
                </c:pt>
                <c:pt idx="2">
                  <c:v>38.489809999999999</c:v>
                </c:pt>
                <c:pt idx="3">
                  <c:v>58.69265</c:v>
                </c:pt>
                <c:pt idx="4">
                  <c:v>20.787600000000001</c:v>
                </c:pt>
                <c:pt idx="5">
                  <c:v>1.5301899999999999</c:v>
                </c:pt>
                <c:pt idx="6">
                  <c:v>20.253799999999998</c:v>
                </c:pt>
                <c:pt idx="7">
                  <c:v>2.9332296099999997</c:v>
                </c:pt>
                <c:pt idx="8">
                  <c:v>16.052820000000001</c:v>
                </c:pt>
                <c:pt idx="9">
                  <c:v>12.09954507</c:v>
                </c:pt>
                <c:pt idx="10">
                  <c:v>61.987163209999999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1-446C-9EBC-C3F28A1546CC}"/>
            </c:ext>
          </c:extLst>
        </c:ser>
        <c:ser>
          <c:idx val="3"/>
          <c:order val="2"/>
          <c:tx>
            <c:strRef>
              <c:f>'Tir tr veta 10-20'!$E$2</c:f>
              <c:strCache>
                <c:ptCount val="1"/>
                <c:pt idx="0">
                  <c:v>(3)
Huamarrje vjetore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'Tir tr veta 10-20'!$A$3:$A$13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tr veta 10-20'!$E$3:$E$13</c:f>
              <c:numCache>
                <c:formatCode>_(* #,##0.00_);_(* \(#,##0.00\);_(* "-"??_);_(@_)</c:formatCode>
                <c:ptCount val="11"/>
                <c:pt idx="0">
                  <c:v>5.97</c:v>
                </c:pt>
                <c:pt idx="1">
                  <c:v>2.9849999999999999</c:v>
                </c:pt>
                <c:pt idx="2">
                  <c:v>1.1111200000000001</c:v>
                </c:pt>
                <c:pt idx="3">
                  <c:v>366.24997000000002</c:v>
                </c:pt>
                <c:pt idx="4">
                  <c:v>189.63677000000001</c:v>
                </c:pt>
                <c:pt idx="5">
                  <c:v>0</c:v>
                </c:pt>
                <c:pt idx="6">
                  <c:v>7.7630000000000005E-2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1-446C-9EBC-C3F28A154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2253264"/>
        <c:axId val="612246704"/>
      </c:barChart>
      <c:catAx>
        <c:axId val="61225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46704"/>
        <c:crosses val="autoZero"/>
        <c:auto val="1"/>
        <c:lblAlgn val="ctr"/>
        <c:lblOffset val="100"/>
        <c:noMultiLvlLbl val="0"/>
      </c:catAx>
      <c:valAx>
        <c:axId val="61224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5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T</a:t>
            </a:r>
            <a:r>
              <a:rPr lang="en-US" sz="1400" b="0" i="0" u="none" strike="noStrike" baseline="0">
                <a:effectLst/>
              </a:rPr>
              <a:t>ë</a:t>
            </a:r>
            <a:r>
              <a:rPr lang="en-US" sz="1800" b="0" i="0" baseline="0">
                <a:effectLst/>
              </a:rPr>
              <a:t> ardhurat nga taksat B Tiran</a:t>
            </a:r>
            <a:r>
              <a:rPr lang="en-US" sz="1400" b="0" i="0" u="none" strike="noStrike" baseline="0">
                <a:effectLst/>
              </a:rPr>
              <a:t>ë</a:t>
            </a:r>
            <a:r>
              <a:rPr lang="en-US" sz="1800" b="0" i="0" baseline="0">
                <a:effectLst/>
              </a:rPr>
              <a:t>, 2010-2020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194159190354238"/>
          <c:y val="0.1180857987860027"/>
          <c:w val="0.64979877317664669"/>
          <c:h val="0.6368314100282351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'Tir nga taksat'!$C$2</c:f>
              <c:strCache>
                <c:ptCount val="1"/>
                <c:pt idx="0">
                  <c:v>(1)
Taksa e biznesit të vogël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taksat'!$C$3:$C$13</c:f>
              <c:numCache>
                <c:formatCode>_(* #,##0_);_(* \(#,##0\);_(* "-"??_);_(@_)</c:formatCode>
                <c:ptCount val="11"/>
                <c:pt idx="0">
                  <c:v>967290810</c:v>
                </c:pt>
                <c:pt idx="1">
                  <c:v>1023703130</c:v>
                </c:pt>
                <c:pt idx="2">
                  <c:v>924804650</c:v>
                </c:pt>
                <c:pt idx="3">
                  <c:v>914703110</c:v>
                </c:pt>
                <c:pt idx="4">
                  <c:v>655706890</c:v>
                </c:pt>
                <c:pt idx="5">
                  <c:v>805108700</c:v>
                </c:pt>
                <c:pt idx="6">
                  <c:v>295725890</c:v>
                </c:pt>
                <c:pt idx="7">
                  <c:v>163949157.93000001</c:v>
                </c:pt>
                <c:pt idx="8">
                  <c:v>166389091.549999</c:v>
                </c:pt>
                <c:pt idx="9">
                  <c:v>181580319.11000001</c:v>
                </c:pt>
                <c:pt idx="10">
                  <c:v>212715305.38999999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AE-4E79-8582-895F96206261}"/>
            </c:ext>
          </c:extLst>
        </c:ser>
        <c:ser>
          <c:idx val="2"/>
          <c:order val="1"/>
          <c:tx>
            <c:strRef>
              <c:f>'Tir nga taksat'!$D$2</c:f>
              <c:strCache>
                <c:ptCount val="1"/>
                <c:pt idx="0">
                  <c:v>(2)
Taksa mbi pasuritë e paluajtshme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taksat'!$D$3:$D$13</c:f>
              <c:numCache>
                <c:formatCode>_(* #,##0_);_(* \(#,##0\);_(* "-"??_);_(@_)</c:formatCode>
                <c:ptCount val="11"/>
                <c:pt idx="0">
                  <c:v>455886800</c:v>
                </c:pt>
                <c:pt idx="1">
                  <c:v>444339380</c:v>
                </c:pt>
                <c:pt idx="2">
                  <c:v>585892130</c:v>
                </c:pt>
                <c:pt idx="3">
                  <c:v>588713660</c:v>
                </c:pt>
                <c:pt idx="4">
                  <c:v>1005423140</c:v>
                </c:pt>
                <c:pt idx="5">
                  <c:v>1145184340</c:v>
                </c:pt>
                <c:pt idx="6">
                  <c:v>1525799060</c:v>
                </c:pt>
                <c:pt idx="7">
                  <c:v>1718479704.3399999</c:v>
                </c:pt>
                <c:pt idx="8">
                  <c:v>1845245247.0699999</c:v>
                </c:pt>
                <c:pt idx="9">
                  <c:v>1859349929.6500001</c:v>
                </c:pt>
                <c:pt idx="10">
                  <c:v>1940608117.55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AE-4E79-8582-895F96206261}"/>
            </c:ext>
          </c:extLst>
        </c:ser>
        <c:ser>
          <c:idx val="3"/>
          <c:order val="2"/>
          <c:tx>
            <c:strRef>
              <c:f>'Tir nga taksat'!$E$2</c:f>
              <c:strCache>
                <c:ptCount val="1"/>
                <c:pt idx="0">
                  <c:v>(3)
Taksa mbi tokën bujqësore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taksat'!$E$3:$E$13</c:f>
              <c:numCache>
                <c:formatCode>_(* #,##0_);_(* \(#,##0\);_(* "-"??_);_(@_)</c:formatCode>
                <c:ptCount val="11"/>
                <c:pt idx="0">
                  <c:v>7896120</c:v>
                </c:pt>
                <c:pt idx="1">
                  <c:v>8075420</c:v>
                </c:pt>
                <c:pt idx="2">
                  <c:v>10448740</c:v>
                </c:pt>
                <c:pt idx="3">
                  <c:v>8507820</c:v>
                </c:pt>
                <c:pt idx="4">
                  <c:v>14717110</c:v>
                </c:pt>
                <c:pt idx="5">
                  <c:v>12982640</c:v>
                </c:pt>
                <c:pt idx="6">
                  <c:v>16233090</c:v>
                </c:pt>
                <c:pt idx="7">
                  <c:v>23893748.66</c:v>
                </c:pt>
                <c:pt idx="8">
                  <c:v>23978485.02</c:v>
                </c:pt>
                <c:pt idx="9">
                  <c:v>21585360.16</c:v>
                </c:pt>
                <c:pt idx="10">
                  <c:v>21930727.59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AE-4E79-8582-895F96206261}"/>
            </c:ext>
          </c:extLst>
        </c:ser>
        <c:ser>
          <c:idx val="4"/>
          <c:order val="3"/>
          <c:tx>
            <c:strRef>
              <c:f>'Tir nga taksat'!$F$2</c:f>
              <c:strCache>
                <c:ptCount val="1"/>
                <c:pt idx="0">
                  <c:v>(4)
Taksa mbi ndërtesat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taksat'!$F$3:$F$13</c:f>
              <c:numCache>
                <c:formatCode>_(* #,##0_);_(* \(#,##0\);_(* "-"??_);_(@_)</c:formatCode>
                <c:ptCount val="11"/>
                <c:pt idx="0">
                  <c:v>447990680</c:v>
                </c:pt>
                <c:pt idx="1">
                  <c:v>436263960</c:v>
                </c:pt>
                <c:pt idx="2">
                  <c:v>575443390</c:v>
                </c:pt>
                <c:pt idx="3">
                  <c:v>580205840</c:v>
                </c:pt>
                <c:pt idx="4">
                  <c:v>990706030</c:v>
                </c:pt>
                <c:pt idx="5">
                  <c:v>1132201700</c:v>
                </c:pt>
                <c:pt idx="6">
                  <c:v>1509565970</c:v>
                </c:pt>
                <c:pt idx="7">
                  <c:v>1694585955.6800001</c:v>
                </c:pt>
                <c:pt idx="8">
                  <c:v>1821266762.05</c:v>
                </c:pt>
                <c:pt idx="9">
                  <c:v>1837764569.49</c:v>
                </c:pt>
                <c:pt idx="10">
                  <c:v>1918677389.96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AE-4E79-8582-895F96206261}"/>
            </c:ext>
          </c:extLst>
        </c:ser>
        <c:ser>
          <c:idx val="5"/>
          <c:order val="4"/>
          <c:tx>
            <c:strRef>
              <c:f>'Tir nga taksat'!$G$2</c:f>
              <c:strCache>
                <c:ptCount val="1"/>
                <c:pt idx="0">
                  <c:v>(5)
Taksa mbi truallin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taksat'!$G$3:$G$13</c:f>
              <c:numCache>
                <c:formatCode>_(* #,##0_);_(* \(#,##0\);_(* "-"??_);_(@_)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AE-4E79-8582-895F96206261}"/>
            </c:ext>
          </c:extLst>
        </c:ser>
        <c:ser>
          <c:idx val="6"/>
          <c:order val="5"/>
          <c:tx>
            <c:strRef>
              <c:f>'Tir nga taksat'!$H$2</c:f>
              <c:strCache>
                <c:ptCount val="1"/>
                <c:pt idx="0">
                  <c:v>(6)
Taksa e hotelit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taksat'!$H$3:$H$13</c:f>
              <c:numCache>
                <c:formatCode>_(* #,##0_);_(* \(#,##0\);_(* "-"??_);_(@_)</c:formatCode>
                <c:ptCount val="11"/>
                <c:pt idx="0">
                  <c:v>83919960</c:v>
                </c:pt>
                <c:pt idx="1">
                  <c:v>79185720</c:v>
                </c:pt>
                <c:pt idx="2">
                  <c:v>47723920</c:v>
                </c:pt>
                <c:pt idx="3">
                  <c:v>40990150</c:v>
                </c:pt>
                <c:pt idx="4">
                  <c:v>42472490</c:v>
                </c:pt>
                <c:pt idx="5">
                  <c:v>49521180</c:v>
                </c:pt>
                <c:pt idx="6">
                  <c:v>68922730</c:v>
                </c:pt>
                <c:pt idx="7">
                  <c:v>82017653.659999996</c:v>
                </c:pt>
                <c:pt idx="8">
                  <c:v>95454171.629999995</c:v>
                </c:pt>
                <c:pt idx="9">
                  <c:v>114691039.59</c:v>
                </c:pt>
                <c:pt idx="10">
                  <c:v>36571366.109999999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AE-4E79-8582-895F96206261}"/>
            </c:ext>
          </c:extLst>
        </c:ser>
        <c:ser>
          <c:idx val="7"/>
          <c:order val="6"/>
          <c:tx>
            <c:strRef>
              <c:f>'Tir nga taksat'!$I$2</c:f>
              <c:strCache>
                <c:ptCount val="1"/>
                <c:pt idx="0">
                  <c:v>(7)
Taksa e ndikimit të infrastrukturës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taksat'!$I$3:$I$13</c:f>
              <c:numCache>
                <c:formatCode>_(* #,##0_);_(* \(#,##0\);_(* "-"??_);_(@_)</c:formatCode>
                <c:ptCount val="11"/>
                <c:pt idx="0">
                  <c:v>898894830</c:v>
                </c:pt>
                <c:pt idx="1">
                  <c:v>1264145350</c:v>
                </c:pt>
                <c:pt idx="2">
                  <c:v>857555490</c:v>
                </c:pt>
                <c:pt idx="3">
                  <c:v>954262970</c:v>
                </c:pt>
                <c:pt idx="4">
                  <c:v>1749290890</c:v>
                </c:pt>
                <c:pt idx="5">
                  <c:v>600756790</c:v>
                </c:pt>
                <c:pt idx="6">
                  <c:v>1357787100</c:v>
                </c:pt>
                <c:pt idx="7">
                  <c:v>3466070089.8499999</c:v>
                </c:pt>
                <c:pt idx="8">
                  <c:v>5463890264.5799999</c:v>
                </c:pt>
                <c:pt idx="9">
                  <c:v>6228384655.9700003</c:v>
                </c:pt>
                <c:pt idx="10">
                  <c:v>6379353227.3699999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AE-4E79-8582-895F96206261}"/>
            </c:ext>
          </c:extLst>
        </c:ser>
        <c:ser>
          <c:idx val="8"/>
          <c:order val="7"/>
          <c:tx>
            <c:strRef>
              <c:f>'Tir nga taksat'!$J$2</c:f>
              <c:strCache>
                <c:ptCount val="1"/>
                <c:pt idx="0">
                  <c:v>(8)
Taksa e kalimit të së drejtës së pronësisë për pasurinë e paluajtshme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taksat'!$J$3:$J$13</c:f>
              <c:numCache>
                <c:formatCode>_(* #,##0_);_(* \(#,##0\);_(* "-"??_);_(@_)</c:formatCode>
                <c:ptCount val="11"/>
                <c:pt idx="0">
                  <c:v>171659850</c:v>
                </c:pt>
                <c:pt idx="1">
                  <c:v>220125130</c:v>
                </c:pt>
                <c:pt idx="2">
                  <c:v>314499050</c:v>
                </c:pt>
                <c:pt idx="3">
                  <c:v>356430650</c:v>
                </c:pt>
                <c:pt idx="4">
                  <c:v>319191780</c:v>
                </c:pt>
                <c:pt idx="5">
                  <c:v>357286710</c:v>
                </c:pt>
                <c:pt idx="6">
                  <c:v>367301580</c:v>
                </c:pt>
                <c:pt idx="7">
                  <c:v>299739258.81999999</c:v>
                </c:pt>
                <c:pt idx="8">
                  <c:v>326037078.41000003</c:v>
                </c:pt>
                <c:pt idx="9">
                  <c:v>326454408.79000002</c:v>
                </c:pt>
                <c:pt idx="10">
                  <c:v>365273579.419999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AE-4E79-8582-895F96206261}"/>
            </c:ext>
          </c:extLst>
        </c:ser>
        <c:ser>
          <c:idx val="9"/>
          <c:order val="8"/>
          <c:tx>
            <c:strRef>
              <c:f>'Tir nga taksat'!$K$2</c:f>
              <c:strCache>
                <c:ptCount val="1"/>
                <c:pt idx="0">
                  <c:v>(9)
Taksa për tabelat dhe reklamat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taksat'!$K$3:$K$13</c:f>
              <c:numCache>
                <c:formatCode>_(* #,##0_);_(* \(#,##0\);_(* "-"??_);_(@_)</c:formatCode>
                <c:ptCount val="11"/>
                <c:pt idx="0">
                  <c:v>272386770</c:v>
                </c:pt>
                <c:pt idx="1">
                  <c:v>258331890</c:v>
                </c:pt>
                <c:pt idx="2">
                  <c:v>272830200</c:v>
                </c:pt>
                <c:pt idx="3">
                  <c:v>258266540</c:v>
                </c:pt>
                <c:pt idx="4">
                  <c:v>244829000</c:v>
                </c:pt>
                <c:pt idx="5">
                  <c:v>237553410</c:v>
                </c:pt>
                <c:pt idx="6">
                  <c:v>343960750</c:v>
                </c:pt>
                <c:pt idx="7">
                  <c:v>352682264.10000002</c:v>
                </c:pt>
                <c:pt idx="8">
                  <c:v>291763773.66000003</c:v>
                </c:pt>
                <c:pt idx="9">
                  <c:v>262790977.43000001</c:v>
                </c:pt>
                <c:pt idx="10">
                  <c:v>236878325.19999999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AE-4E79-8582-895F96206261}"/>
            </c:ext>
          </c:extLst>
        </c:ser>
        <c:ser>
          <c:idx val="10"/>
          <c:order val="9"/>
          <c:tx>
            <c:strRef>
              <c:f>'Tir nga taksat'!$L$2</c:f>
              <c:strCache>
                <c:ptCount val="1"/>
                <c:pt idx="0">
                  <c:v>(10)
Taksa të tjera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'Tir nga taksat'!$A$3:$A$13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taksat'!$L$3:$L$13</c:f>
              <c:numCache>
                <c:formatCode>_(* #,##0_);_(* \(#,##0\);_(* "-"??_);_(@_)</c:formatCode>
                <c:ptCount val="11"/>
                <c:pt idx="0">
                  <c:v>663113480</c:v>
                </c:pt>
                <c:pt idx="1">
                  <c:v>78834930</c:v>
                </c:pt>
                <c:pt idx="2">
                  <c:v>32672150</c:v>
                </c:pt>
                <c:pt idx="3">
                  <c:v>65610400</c:v>
                </c:pt>
                <c:pt idx="4">
                  <c:v>14233280</c:v>
                </c:pt>
                <c:pt idx="5">
                  <c:v>7769390</c:v>
                </c:pt>
                <c:pt idx="6">
                  <c:v>541714100</c:v>
                </c:pt>
                <c:pt idx="7">
                  <c:v>779632526.00999999</c:v>
                </c:pt>
                <c:pt idx="8">
                  <c:v>748872836.61999905</c:v>
                </c:pt>
                <c:pt idx="9">
                  <c:v>769759873.42999995</c:v>
                </c:pt>
                <c:pt idx="10">
                  <c:v>704723066.07000005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CAE-4E79-8582-895F96206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2256216"/>
        <c:axId val="612261136"/>
      </c:barChart>
      <c:catAx>
        <c:axId val="61225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61136"/>
        <c:crosses val="autoZero"/>
        <c:auto val="1"/>
        <c:lblAlgn val="ctr"/>
        <c:lblOffset val="100"/>
        <c:noMultiLvlLbl val="0"/>
      </c:catAx>
      <c:valAx>
        <c:axId val="61226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5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5153862842534423E-2"/>
          <c:w val="0.20584228366273866"/>
          <c:h val="0.8217737797492424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</a:t>
            </a:r>
            <a:r>
              <a:rPr lang="en-US" sz="1400" b="0" i="0" u="none" strike="noStrike" baseline="0">
                <a:effectLst/>
              </a:rPr>
              <a:t>ë</a:t>
            </a:r>
            <a:r>
              <a:rPr lang="en-US"/>
              <a:t> ardhurat nga tarifat Tiran</a:t>
            </a:r>
            <a:r>
              <a:rPr lang="en-US" sz="1400" b="0" i="0" u="none" strike="noStrike" baseline="0">
                <a:effectLst/>
              </a:rPr>
              <a:t>ë</a:t>
            </a:r>
            <a:r>
              <a:rPr lang="en-US"/>
              <a:t> 2010-2020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866350513004055"/>
          <c:y val="8.9222222222222244E-2"/>
          <c:w val="0.66050316153662614"/>
          <c:h val="0.64291251093613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'Tir nga tarifa'!$C$2</c:f>
              <c:strCache>
                <c:ptCount val="1"/>
                <c:pt idx="0">
                  <c:v>(11)
Tarifa të shërbimeve publike vendore (mbetje, gjelbërim etj.)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'Tir nga tarifa'!$A$3:$A$13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tarifa'!$C$3:$C$13</c:f>
              <c:numCache>
                <c:formatCode>_(* #,##0_);_(* \(#,##0\);_(* "-"??_);_(@_)</c:formatCode>
                <c:ptCount val="11"/>
                <c:pt idx="0">
                  <c:v>472623870</c:v>
                </c:pt>
                <c:pt idx="1">
                  <c:v>493030650</c:v>
                </c:pt>
                <c:pt idx="2">
                  <c:v>794911660</c:v>
                </c:pt>
                <c:pt idx="3">
                  <c:v>781389770</c:v>
                </c:pt>
                <c:pt idx="4">
                  <c:v>858243760</c:v>
                </c:pt>
                <c:pt idx="5">
                  <c:v>881074650</c:v>
                </c:pt>
                <c:pt idx="6">
                  <c:v>1595036000</c:v>
                </c:pt>
                <c:pt idx="7">
                  <c:v>1731547285.77</c:v>
                </c:pt>
                <c:pt idx="8">
                  <c:v>1963922383.46</c:v>
                </c:pt>
                <c:pt idx="9">
                  <c:v>1787487927.0999999</c:v>
                </c:pt>
                <c:pt idx="10">
                  <c:v>1958817303.7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A5-4E9D-9E8D-BD85B243A144}"/>
            </c:ext>
          </c:extLst>
        </c:ser>
        <c:ser>
          <c:idx val="2"/>
          <c:order val="1"/>
          <c:tx>
            <c:strRef>
              <c:f>'Tir nga tarifa'!$D$2</c:f>
              <c:strCache>
                <c:ptCount val="1"/>
                <c:pt idx="0">
                  <c:v>(12)
Tarifa për zënien e hapësirës publike dhe të fasadave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'Tir nga tarifa'!$A$3:$A$13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tarifa'!$D$3:$D$13</c:f>
              <c:numCache>
                <c:formatCode>_(* #,##0_);_(* \(#,##0\);_(* "-"??_);_(@_)</c:formatCode>
                <c:ptCount val="11"/>
                <c:pt idx="0">
                  <c:v>110050350</c:v>
                </c:pt>
                <c:pt idx="1">
                  <c:v>92541820</c:v>
                </c:pt>
                <c:pt idx="2">
                  <c:v>105395070</c:v>
                </c:pt>
                <c:pt idx="3">
                  <c:v>90950580</c:v>
                </c:pt>
                <c:pt idx="4">
                  <c:v>88819150</c:v>
                </c:pt>
                <c:pt idx="5">
                  <c:v>122445250</c:v>
                </c:pt>
                <c:pt idx="6">
                  <c:v>300581530</c:v>
                </c:pt>
                <c:pt idx="7">
                  <c:v>357226712.16000003</c:v>
                </c:pt>
                <c:pt idx="8">
                  <c:v>870673087.58999896</c:v>
                </c:pt>
                <c:pt idx="9">
                  <c:v>866704756.84000003</c:v>
                </c:pt>
                <c:pt idx="10">
                  <c:v>627686136.62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A5-4E9D-9E8D-BD85B243A144}"/>
            </c:ext>
          </c:extLst>
        </c:ser>
        <c:ser>
          <c:idx val="3"/>
          <c:order val="2"/>
          <c:tx>
            <c:strRef>
              <c:f>'Tir nga tarifa'!$E$2</c:f>
              <c:strCache>
                <c:ptCount val="1"/>
                <c:pt idx="0">
                  <c:v>(13)
Tarifa për shërbime administrative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'Tir nga tarifa'!$A$3:$A$13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'Tir nga tarifa'!$E$3:$E$13</c:f>
              <c:numCache>
                <c:formatCode>_(* #,##0_);_(* \(#,##0\);_(* "-"??_);_(@_)</c:formatCode>
                <c:ptCount val="11"/>
                <c:pt idx="0">
                  <c:v>699380640</c:v>
                </c:pt>
                <c:pt idx="1">
                  <c:v>521885600</c:v>
                </c:pt>
                <c:pt idx="2">
                  <c:v>624239160</c:v>
                </c:pt>
                <c:pt idx="3">
                  <c:v>596503700</c:v>
                </c:pt>
                <c:pt idx="4">
                  <c:v>609214180</c:v>
                </c:pt>
                <c:pt idx="5">
                  <c:v>689493040</c:v>
                </c:pt>
                <c:pt idx="6">
                  <c:v>842414150</c:v>
                </c:pt>
                <c:pt idx="7">
                  <c:v>1250590439.4300001</c:v>
                </c:pt>
                <c:pt idx="8">
                  <c:v>1303623595.3900001</c:v>
                </c:pt>
                <c:pt idx="9">
                  <c:v>1478824560.79</c:v>
                </c:pt>
                <c:pt idx="10">
                  <c:v>1425273150.1299901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A5-4E9D-9E8D-BD85B243A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2603808"/>
        <c:axId val="612611024"/>
      </c:barChart>
      <c:catAx>
        <c:axId val="61260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611024"/>
        <c:crosses val="autoZero"/>
        <c:auto val="1"/>
        <c:lblAlgn val="ctr"/>
        <c:lblOffset val="100"/>
        <c:noMultiLvlLbl val="0"/>
      </c:catAx>
      <c:valAx>
        <c:axId val="61261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60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911954187545751E-4"/>
          <c:y val="0.11076115485564304"/>
          <c:w val="0.21367603197327606"/>
          <c:h val="0.7836832895888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2A739-00AE-4076-8715-4EF405EAF54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5EA082-5173-494E-8695-0929AF675DF4}">
      <dgm:prSet/>
      <dgm:spPr/>
      <dgm:t>
        <a:bodyPr/>
        <a:lstStyle/>
        <a:p>
          <a:r>
            <a:rPr lang="en-US" dirty="0" err="1"/>
            <a:t>Edhe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administrimin</a:t>
          </a:r>
          <a:r>
            <a:rPr lang="en-US" dirty="0"/>
            <a:t> </a:t>
          </a:r>
          <a:r>
            <a:rPr lang="en-US" dirty="0" err="1"/>
            <a:t>lokal</a:t>
          </a:r>
          <a:r>
            <a:rPr lang="en-US" dirty="0"/>
            <a:t>, </a:t>
          </a:r>
          <a:r>
            <a:rPr lang="en-US" dirty="0" err="1"/>
            <a:t>buxheti</a:t>
          </a:r>
          <a:r>
            <a:rPr lang="en-US" dirty="0"/>
            <a:t> </a:t>
          </a:r>
          <a:r>
            <a:rPr lang="en-US" dirty="0" err="1"/>
            <a:t>përbehet</a:t>
          </a:r>
          <a:r>
            <a:rPr lang="en-US" dirty="0"/>
            <a:t>  </a:t>
          </a:r>
          <a:r>
            <a:rPr lang="en-US" dirty="0" err="1"/>
            <a:t>nga</a:t>
          </a:r>
          <a:r>
            <a:rPr lang="en-US" dirty="0"/>
            <a:t> </a:t>
          </a:r>
          <a:r>
            <a:rPr lang="en-US" dirty="0" err="1"/>
            <a:t>dy</a:t>
          </a:r>
          <a:r>
            <a:rPr lang="en-US" dirty="0"/>
            <a:t> </a:t>
          </a:r>
          <a:r>
            <a:rPr lang="en-US" dirty="0" err="1"/>
            <a:t>shtyllat</a:t>
          </a:r>
          <a:r>
            <a:rPr lang="en-US" dirty="0"/>
            <a:t> </a:t>
          </a:r>
          <a:r>
            <a:rPr lang="en-US" dirty="0" err="1"/>
            <a:t>kryesore</a:t>
          </a:r>
          <a:r>
            <a:rPr lang="en-US" dirty="0"/>
            <a:t> :</a:t>
          </a:r>
        </a:p>
      </dgm:t>
    </dgm:pt>
    <dgm:pt modelId="{CD15734B-90F8-42BA-A35D-8C49D22A7B8C}" type="parTrans" cxnId="{BEC03568-E5E1-4B0F-AA27-CBEE264AC5F0}">
      <dgm:prSet/>
      <dgm:spPr/>
      <dgm:t>
        <a:bodyPr/>
        <a:lstStyle/>
        <a:p>
          <a:endParaRPr lang="en-US"/>
        </a:p>
      </dgm:t>
    </dgm:pt>
    <dgm:pt modelId="{B8BC8F4F-A634-4BB7-AC14-D54EACD541CC}" type="sibTrans" cxnId="{BEC03568-E5E1-4B0F-AA27-CBEE264AC5F0}">
      <dgm:prSet/>
      <dgm:spPr/>
      <dgm:t>
        <a:bodyPr/>
        <a:lstStyle/>
        <a:p>
          <a:endParaRPr lang="en-US"/>
        </a:p>
      </dgm:t>
    </dgm:pt>
    <dgm:pt modelId="{41A40F58-7303-47E6-AAE5-6CC7B3C4E873}">
      <dgm:prSet/>
      <dgm:spPr/>
      <dgm:t>
        <a:bodyPr/>
        <a:lstStyle/>
        <a:p>
          <a:r>
            <a:rPr lang="en-US" i="1" dirty="0" err="1"/>
            <a:t>T</a:t>
          </a:r>
          <a:r>
            <a:rPr lang="en-US" dirty="0" err="1"/>
            <a:t>ë</a:t>
          </a:r>
          <a:r>
            <a:rPr lang="en-US" dirty="0"/>
            <a:t> </a:t>
          </a:r>
          <a:r>
            <a:rPr lang="en-US" i="1" dirty="0" err="1"/>
            <a:t>ardhurat</a:t>
          </a:r>
          <a:endParaRPr lang="en-US" dirty="0"/>
        </a:p>
      </dgm:t>
    </dgm:pt>
    <dgm:pt modelId="{DD9B0956-1877-46F6-B0A5-9A639EE5209E}" type="parTrans" cxnId="{441207CA-4340-40BD-9753-3780FD2239F5}">
      <dgm:prSet/>
      <dgm:spPr/>
      <dgm:t>
        <a:bodyPr/>
        <a:lstStyle/>
        <a:p>
          <a:endParaRPr lang="en-US"/>
        </a:p>
      </dgm:t>
    </dgm:pt>
    <dgm:pt modelId="{4B0FBEE5-0908-4062-80BC-239A7CCD0D94}" type="sibTrans" cxnId="{441207CA-4340-40BD-9753-3780FD2239F5}">
      <dgm:prSet/>
      <dgm:spPr/>
      <dgm:t>
        <a:bodyPr/>
        <a:lstStyle/>
        <a:p>
          <a:endParaRPr lang="en-US"/>
        </a:p>
      </dgm:t>
    </dgm:pt>
    <dgm:pt modelId="{A7CA4C0B-C84D-415E-8058-E9E09B9B2881}">
      <dgm:prSet/>
      <dgm:spPr/>
      <dgm:t>
        <a:bodyPr/>
        <a:lstStyle/>
        <a:p>
          <a:r>
            <a:rPr lang="en-US" i="1"/>
            <a:t>Shpenzimet</a:t>
          </a:r>
          <a:endParaRPr lang="en-US"/>
        </a:p>
      </dgm:t>
    </dgm:pt>
    <dgm:pt modelId="{F7243DED-F213-4694-9C04-BA32D904A385}" type="parTrans" cxnId="{2F59F734-BE08-4676-9FD8-B685874EA33F}">
      <dgm:prSet/>
      <dgm:spPr/>
      <dgm:t>
        <a:bodyPr/>
        <a:lstStyle/>
        <a:p>
          <a:endParaRPr lang="en-US"/>
        </a:p>
      </dgm:t>
    </dgm:pt>
    <dgm:pt modelId="{39A0FC39-98D3-460D-A786-FCC46EC44FAA}" type="sibTrans" cxnId="{2F59F734-BE08-4676-9FD8-B685874EA33F}">
      <dgm:prSet/>
      <dgm:spPr/>
      <dgm:t>
        <a:bodyPr/>
        <a:lstStyle/>
        <a:p>
          <a:endParaRPr lang="en-US"/>
        </a:p>
      </dgm:t>
    </dgm:pt>
    <dgm:pt modelId="{F492E8B2-A9EF-418B-9AAE-6CFFC1A52BF2}" type="pres">
      <dgm:prSet presAssocID="{E972A739-00AE-4076-8715-4EF405EAF5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04A921-3689-4526-9F7B-4A6E248EE26D}" type="pres">
      <dgm:prSet presAssocID="{FF5EA082-5173-494E-8695-0929AF675DF4}" presName="root" presStyleCnt="0"/>
      <dgm:spPr/>
    </dgm:pt>
    <dgm:pt modelId="{357915DF-C04A-4EC1-8692-FC24062B7622}" type="pres">
      <dgm:prSet presAssocID="{FF5EA082-5173-494E-8695-0929AF675DF4}" presName="rootComposite" presStyleCnt="0"/>
      <dgm:spPr/>
    </dgm:pt>
    <dgm:pt modelId="{3D824E3D-5380-468D-AA0A-858D78B6A9E3}" type="pres">
      <dgm:prSet presAssocID="{FF5EA082-5173-494E-8695-0929AF675DF4}" presName="rootText" presStyleLbl="node1" presStyleIdx="0" presStyleCnt="1" custScaleX="427662"/>
      <dgm:spPr/>
    </dgm:pt>
    <dgm:pt modelId="{96896798-E42E-4267-9E66-8DEC24DB4A95}" type="pres">
      <dgm:prSet presAssocID="{FF5EA082-5173-494E-8695-0929AF675DF4}" presName="rootConnector" presStyleLbl="node1" presStyleIdx="0" presStyleCnt="1"/>
      <dgm:spPr/>
    </dgm:pt>
    <dgm:pt modelId="{B307075B-B6C2-4E11-90A8-8AD42208154E}" type="pres">
      <dgm:prSet presAssocID="{FF5EA082-5173-494E-8695-0929AF675DF4}" presName="childShape" presStyleCnt="0"/>
      <dgm:spPr/>
    </dgm:pt>
    <dgm:pt modelId="{460B5468-00EE-4A7D-B298-FC2CAD50FFBE}" type="pres">
      <dgm:prSet presAssocID="{DD9B0956-1877-46F6-B0A5-9A639EE5209E}" presName="Name13" presStyleLbl="parChTrans1D2" presStyleIdx="0" presStyleCnt="2"/>
      <dgm:spPr/>
    </dgm:pt>
    <dgm:pt modelId="{917F7353-C0E5-4FAD-9EFB-78A1F2A0F5C8}" type="pres">
      <dgm:prSet presAssocID="{41A40F58-7303-47E6-AAE5-6CC7B3C4E873}" presName="childText" presStyleLbl="bgAcc1" presStyleIdx="0" presStyleCnt="2" custScaleX="284357">
        <dgm:presLayoutVars>
          <dgm:bulletEnabled val="1"/>
        </dgm:presLayoutVars>
      </dgm:prSet>
      <dgm:spPr/>
    </dgm:pt>
    <dgm:pt modelId="{0143E657-D0C9-4D64-965E-72A8665C128C}" type="pres">
      <dgm:prSet presAssocID="{F7243DED-F213-4694-9C04-BA32D904A385}" presName="Name13" presStyleLbl="parChTrans1D2" presStyleIdx="1" presStyleCnt="2"/>
      <dgm:spPr/>
    </dgm:pt>
    <dgm:pt modelId="{E72CC495-5306-4512-BC66-0FEADDB62918}" type="pres">
      <dgm:prSet presAssocID="{A7CA4C0B-C84D-415E-8058-E9E09B9B2881}" presName="childText" presStyleLbl="bgAcc1" presStyleIdx="1" presStyleCnt="2" custScaleX="283794">
        <dgm:presLayoutVars>
          <dgm:bulletEnabled val="1"/>
        </dgm:presLayoutVars>
      </dgm:prSet>
      <dgm:spPr/>
    </dgm:pt>
  </dgm:ptLst>
  <dgm:cxnLst>
    <dgm:cxn modelId="{7D1FBE2C-7AB0-4BE4-AE4E-F8E601481A95}" type="presOf" srcId="{FF5EA082-5173-494E-8695-0929AF675DF4}" destId="{3D824E3D-5380-468D-AA0A-858D78B6A9E3}" srcOrd="0" destOrd="0" presId="urn:microsoft.com/office/officeart/2005/8/layout/hierarchy3"/>
    <dgm:cxn modelId="{2F59F734-BE08-4676-9FD8-B685874EA33F}" srcId="{FF5EA082-5173-494E-8695-0929AF675DF4}" destId="{A7CA4C0B-C84D-415E-8058-E9E09B9B2881}" srcOrd="1" destOrd="0" parTransId="{F7243DED-F213-4694-9C04-BA32D904A385}" sibTransId="{39A0FC39-98D3-460D-A786-FCC46EC44FAA}"/>
    <dgm:cxn modelId="{BEC03568-E5E1-4B0F-AA27-CBEE264AC5F0}" srcId="{E972A739-00AE-4076-8715-4EF405EAF54D}" destId="{FF5EA082-5173-494E-8695-0929AF675DF4}" srcOrd="0" destOrd="0" parTransId="{CD15734B-90F8-42BA-A35D-8C49D22A7B8C}" sibTransId="{B8BC8F4F-A634-4BB7-AC14-D54EACD541CC}"/>
    <dgm:cxn modelId="{87FE338E-72A0-4A3B-8117-9F64ED5CF17B}" type="presOf" srcId="{A7CA4C0B-C84D-415E-8058-E9E09B9B2881}" destId="{E72CC495-5306-4512-BC66-0FEADDB62918}" srcOrd="0" destOrd="0" presId="urn:microsoft.com/office/officeart/2005/8/layout/hierarchy3"/>
    <dgm:cxn modelId="{ED0C3CC0-6701-4306-AE17-AAACD89CCA4B}" type="presOf" srcId="{FF5EA082-5173-494E-8695-0929AF675DF4}" destId="{96896798-E42E-4267-9E66-8DEC24DB4A95}" srcOrd="1" destOrd="0" presId="urn:microsoft.com/office/officeart/2005/8/layout/hierarchy3"/>
    <dgm:cxn modelId="{441207CA-4340-40BD-9753-3780FD2239F5}" srcId="{FF5EA082-5173-494E-8695-0929AF675DF4}" destId="{41A40F58-7303-47E6-AAE5-6CC7B3C4E873}" srcOrd="0" destOrd="0" parTransId="{DD9B0956-1877-46F6-B0A5-9A639EE5209E}" sibTransId="{4B0FBEE5-0908-4062-80BC-239A7CCD0D94}"/>
    <dgm:cxn modelId="{4FB164CF-1494-4E40-AE91-B06B2A904926}" type="presOf" srcId="{F7243DED-F213-4694-9C04-BA32D904A385}" destId="{0143E657-D0C9-4D64-965E-72A8665C128C}" srcOrd="0" destOrd="0" presId="urn:microsoft.com/office/officeart/2005/8/layout/hierarchy3"/>
    <dgm:cxn modelId="{F7BE61D8-5580-487F-AE80-A5BB18617D60}" type="presOf" srcId="{41A40F58-7303-47E6-AAE5-6CC7B3C4E873}" destId="{917F7353-C0E5-4FAD-9EFB-78A1F2A0F5C8}" srcOrd="0" destOrd="0" presId="urn:microsoft.com/office/officeart/2005/8/layout/hierarchy3"/>
    <dgm:cxn modelId="{40C85AE9-95C5-48F9-AE74-28FF4F273853}" type="presOf" srcId="{E972A739-00AE-4076-8715-4EF405EAF54D}" destId="{F492E8B2-A9EF-418B-9AAE-6CFFC1A52BF2}" srcOrd="0" destOrd="0" presId="urn:microsoft.com/office/officeart/2005/8/layout/hierarchy3"/>
    <dgm:cxn modelId="{826928EE-F6F8-43D9-A808-C7B0F5B1B75D}" type="presOf" srcId="{DD9B0956-1877-46F6-B0A5-9A639EE5209E}" destId="{460B5468-00EE-4A7D-B298-FC2CAD50FFBE}" srcOrd="0" destOrd="0" presId="urn:microsoft.com/office/officeart/2005/8/layout/hierarchy3"/>
    <dgm:cxn modelId="{B00657B6-657D-4284-B722-E9A0AD16C32D}" type="presParOf" srcId="{F492E8B2-A9EF-418B-9AAE-6CFFC1A52BF2}" destId="{D904A921-3689-4526-9F7B-4A6E248EE26D}" srcOrd="0" destOrd="0" presId="urn:microsoft.com/office/officeart/2005/8/layout/hierarchy3"/>
    <dgm:cxn modelId="{9C6AFD81-A6A3-4EEE-BB4C-3F0D1D11531B}" type="presParOf" srcId="{D904A921-3689-4526-9F7B-4A6E248EE26D}" destId="{357915DF-C04A-4EC1-8692-FC24062B7622}" srcOrd="0" destOrd="0" presId="urn:microsoft.com/office/officeart/2005/8/layout/hierarchy3"/>
    <dgm:cxn modelId="{77BF5ECB-ACB1-438B-8612-1732DAA3499F}" type="presParOf" srcId="{357915DF-C04A-4EC1-8692-FC24062B7622}" destId="{3D824E3D-5380-468D-AA0A-858D78B6A9E3}" srcOrd="0" destOrd="0" presId="urn:microsoft.com/office/officeart/2005/8/layout/hierarchy3"/>
    <dgm:cxn modelId="{F3B84316-FE37-4B20-82DA-9EE3BE623750}" type="presParOf" srcId="{357915DF-C04A-4EC1-8692-FC24062B7622}" destId="{96896798-E42E-4267-9E66-8DEC24DB4A95}" srcOrd="1" destOrd="0" presId="urn:microsoft.com/office/officeart/2005/8/layout/hierarchy3"/>
    <dgm:cxn modelId="{59BE4E3E-E5D3-4FE8-A487-6BDE724E70B0}" type="presParOf" srcId="{D904A921-3689-4526-9F7B-4A6E248EE26D}" destId="{B307075B-B6C2-4E11-90A8-8AD42208154E}" srcOrd="1" destOrd="0" presId="urn:microsoft.com/office/officeart/2005/8/layout/hierarchy3"/>
    <dgm:cxn modelId="{B3DD72A3-48E4-40A4-95E8-1DD67A6C51C2}" type="presParOf" srcId="{B307075B-B6C2-4E11-90A8-8AD42208154E}" destId="{460B5468-00EE-4A7D-B298-FC2CAD50FFBE}" srcOrd="0" destOrd="0" presId="urn:microsoft.com/office/officeart/2005/8/layout/hierarchy3"/>
    <dgm:cxn modelId="{3B1E7424-13FA-44CC-A48F-28D61C0CED77}" type="presParOf" srcId="{B307075B-B6C2-4E11-90A8-8AD42208154E}" destId="{917F7353-C0E5-4FAD-9EFB-78A1F2A0F5C8}" srcOrd="1" destOrd="0" presId="urn:microsoft.com/office/officeart/2005/8/layout/hierarchy3"/>
    <dgm:cxn modelId="{7BF75B9A-F133-4B23-92F3-84716B049BA8}" type="presParOf" srcId="{B307075B-B6C2-4E11-90A8-8AD42208154E}" destId="{0143E657-D0C9-4D64-965E-72A8665C128C}" srcOrd="2" destOrd="0" presId="urn:microsoft.com/office/officeart/2005/8/layout/hierarchy3"/>
    <dgm:cxn modelId="{20772B25-9F46-4D61-82D9-C8558E105588}" type="presParOf" srcId="{B307075B-B6C2-4E11-90A8-8AD42208154E}" destId="{E72CC495-5306-4512-BC66-0FEADDB6291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24E3D-5380-468D-AA0A-858D78B6A9E3}">
      <dsp:nvSpPr>
        <dsp:cNvPr id="0" name=""/>
        <dsp:cNvSpPr/>
      </dsp:nvSpPr>
      <dsp:spPr>
        <a:xfrm>
          <a:off x="3071" y="74678"/>
          <a:ext cx="7677990" cy="8976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Edhe</a:t>
          </a:r>
          <a:r>
            <a:rPr lang="en-US" sz="2700" kern="1200" dirty="0"/>
            <a:t> </a:t>
          </a:r>
          <a:r>
            <a:rPr lang="en-US" sz="2700" kern="1200" dirty="0" err="1"/>
            <a:t>në</a:t>
          </a:r>
          <a:r>
            <a:rPr lang="en-US" sz="2700" kern="1200" dirty="0"/>
            <a:t> </a:t>
          </a:r>
          <a:r>
            <a:rPr lang="en-US" sz="2700" kern="1200" dirty="0" err="1"/>
            <a:t>administrimin</a:t>
          </a:r>
          <a:r>
            <a:rPr lang="en-US" sz="2700" kern="1200" dirty="0"/>
            <a:t> </a:t>
          </a:r>
          <a:r>
            <a:rPr lang="en-US" sz="2700" kern="1200" dirty="0" err="1"/>
            <a:t>lokal</a:t>
          </a:r>
          <a:r>
            <a:rPr lang="en-US" sz="2700" kern="1200" dirty="0"/>
            <a:t>, </a:t>
          </a:r>
          <a:r>
            <a:rPr lang="en-US" sz="2700" kern="1200" dirty="0" err="1"/>
            <a:t>buxheti</a:t>
          </a:r>
          <a:r>
            <a:rPr lang="en-US" sz="2700" kern="1200" dirty="0"/>
            <a:t> </a:t>
          </a:r>
          <a:r>
            <a:rPr lang="en-US" sz="2700" kern="1200" dirty="0" err="1"/>
            <a:t>përbehet</a:t>
          </a:r>
          <a:r>
            <a:rPr lang="en-US" sz="2700" kern="1200" dirty="0"/>
            <a:t>  </a:t>
          </a:r>
          <a:r>
            <a:rPr lang="en-US" sz="2700" kern="1200" dirty="0" err="1"/>
            <a:t>nga</a:t>
          </a:r>
          <a:r>
            <a:rPr lang="en-US" sz="2700" kern="1200" dirty="0"/>
            <a:t> </a:t>
          </a:r>
          <a:r>
            <a:rPr lang="en-US" sz="2700" kern="1200" dirty="0" err="1"/>
            <a:t>dy</a:t>
          </a:r>
          <a:r>
            <a:rPr lang="en-US" sz="2700" kern="1200" dirty="0"/>
            <a:t> </a:t>
          </a:r>
          <a:r>
            <a:rPr lang="en-US" sz="2700" kern="1200" dirty="0" err="1"/>
            <a:t>shtyllat</a:t>
          </a:r>
          <a:r>
            <a:rPr lang="en-US" sz="2700" kern="1200" dirty="0"/>
            <a:t> </a:t>
          </a:r>
          <a:r>
            <a:rPr lang="en-US" sz="2700" kern="1200" dirty="0" err="1"/>
            <a:t>kryesore</a:t>
          </a:r>
          <a:r>
            <a:rPr lang="en-US" sz="2700" kern="1200" dirty="0"/>
            <a:t> :</a:t>
          </a:r>
        </a:p>
      </dsp:txBody>
      <dsp:txXfrm>
        <a:off x="29363" y="100970"/>
        <a:ext cx="7625406" cy="845086"/>
      </dsp:txXfrm>
    </dsp:sp>
    <dsp:sp modelId="{460B5468-00EE-4A7D-B298-FC2CAD50FFBE}">
      <dsp:nvSpPr>
        <dsp:cNvPr id="0" name=""/>
        <dsp:cNvSpPr/>
      </dsp:nvSpPr>
      <dsp:spPr>
        <a:xfrm>
          <a:off x="770870" y="972349"/>
          <a:ext cx="767799" cy="673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252"/>
              </a:lnTo>
              <a:lnTo>
                <a:pt x="767799" y="67325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7F7353-C0E5-4FAD-9EFB-78A1F2A0F5C8}">
      <dsp:nvSpPr>
        <dsp:cNvPr id="0" name=""/>
        <dsp:cNvSpPr/>
      </dsp:nvSpPr>
      <dsp:spPr>
        <a:xfrm>
          <a:off x="1538669" y="1196766"/>
          <a:ext cx="4084141" cy="8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i="1" kern="1200" dirty="0" err="1"/>
            <a:t>T</a:t>
          </a:r>
          <a:r>
            <a:rPr lang="en-US" sz="5100" kern="1200" dirty="0" err="1"/>
            <a:t>ë</a:t>
          </a:r>
          <a:r>
            <a:rPr lang="en-US" sz="5100" kern="1200" dirty="0"/>
            <a:t> </a:t>
          </a:r>
          <a:r>
            <a:rPr lang="en-US" sz="5100" i="1" kern="1200" dirty="0" err="1"/>
            <a:t>ardhurat</a:t>
          </a:r>
          <a:endParaRPr lang="en-US" sz="5100" kern="1200" dirty="0"/>
        </a:p>
      </dsp:txBody>
      <dsp:txXfrm>
        <a:off x="1564961" y="1223058"/>
        <a:ext cx="4031557" cy="845086"/>
      </dsp:txXfrm>
    </dsp:sp>
    <dsp:sp modelId="{0143E657-D0C9-4D64-965E-72A8665C128C}">
      <dsp:nvSpPr>
        <dsp:cNvPr id="0" name=""/>
        <dsp:cNvSpPr/>
      </dsp:nvSpPr>
      <dsp:spPr>
        <a:xfrm>
          <a:off x="770870" y="972349"/>
          <a:ext cx="767799" cy="1795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340"/>
              </a:lnTo>
              <a:lnTo>
                <a:pt x="767799" y="17953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CC495-5306-4512-BC66-0FEADDB62918}">
      <dsp:nvSpPr>
        <dsp:cNvPr id="0" name=""/>
        <dsp:cNvSpPr/>
      </dsp:nvSpPr>
      <dsp:spPr>
        <a:xfrm>
          <a:off x="1538669" y="2318854"/>
          <a:ext cx="4076055" cy="8976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i="1" kern="1200"/>
            <a:t>Shpenzimet</a:t>
          </a:r>
          <a:endParaRPr lang="en-US" sz="5100" kern="1200"/>
        </a:p>
      </dsp:txBody>
      <dsp:txXfrm>
        <a:off x="1564961" y="2345146"/>
        <a:ext cx="4023471" cy="845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0.16518</cdr:x>
      <cdr:y>0.86091</cdr:y>
    </cdr:from>
    <cdr:to>
      <cdr:x>0.75446</cdr:x>
      <cdr:y>0.91861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FB1942B9-A35A-4EE8-8178-7D85A23B2C53}"/>
            </a:ext>
          </a:extLst>
        </cdr:cNvPr>
        <cdr:cNvSpPr txBox="1"/>
      </cdr:nvSpPr>
      <cdr:spPr>
        <a:xfrm xmlns:a="http://schemas.openxmlformats.org/drawingml/2006/main">
          <a:off x="1409700" y="5051296"/>
          <a:ext cx="50292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 err="1"/>
            <a:t>Burimi</a:t>
          </a:r>
          <a:r>
            <a:rPr lang="en-US" sz="1600" i="1" dirty="0"/>
            <a:t> </a:t>
          </a:r>
          <a:r>
            <a:rPr lang="en-US" sz="1600" i="1" dirty="0" err="1"/>
            <a:t>informacionit</a:t>
          </a:r>
          <a:r>
            <a:rPr lang="en-US" sz="1600" i="1" dirty="0"/>
            <a:t>: </a:t>
          </a:r>
          <a:r>
            <a:rPr lang="en-US" sz="1600" i="1" dirty="0" err="1"/>
            <a:t>Financat</a:t>
          </a:r>
          <a:r>
            <a:rPr lang="en-US" sz="1600" i="1" dirty="0"/>
            <a:t> </a:t>
          </a:r>
          <a:r>
            <a:rPr lang="en-US" sz="1600" i="1" dirty="0" err="1"/>
            <a:t>Vendore</a:t>
          </a:r>
          <a:r>
            <a:rPr lang="en-US" sz="1600" i="1" dirty="0"/>
            <a:t> (2021)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0.27946</cdr:x>
      <cdr:y>0.93058</cdr:y>
    </cdr:from>
    <cdr:to>
      <cdr:x>0.94613</cdr:x>
      <cdr:y>1</cdr:y>
    </cdr:to>
    <cdr:sp macro="" textlink="">
      <cdr:nvSpPr>
        <cdr:cNvPr id="4" name="TextBox 4">
          <a:extLst xmlns:a="http://schemas.openxmlformats.org/drawingml/2006/main">
            <a:ext uri="{FF2B5EF4-FFF2-40B4-BE49-F238E27FC236}">
              <a16:creationId xmlns:a16="http://schemas.microsoft.com/office/drawing/2014/main" id="{AF83C269-F0BA-4331-8C97-82C6F3D04945}"/>
            </a:ext>
          </a:extLst>
        </cdr:cNvPr>
        <cdr:cNvSpPr txBox="1"/>
      </cdr:nvSpPr>
      <cdr:spPr>
        <a:xfrm xmlns:a="http://schemas.openxmlformats.org/drawingml/2006/main">
          <a:off x="2108200" y="5351045"/>
          <a:ext cx="50292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i="1" dirty="0" err="1"/>
            <a:t>Burimi</a:t>
          </a:r>
          <a:r>
            <a:rPr lang="en-US" sz="1600" i="1" dirty="0"/>
            <a:t> </a:t>
          </a:r>
          <a:r>
            <a:rPr lang="en-US" sz="1600" i="1" dirty="0" err="1"/>
            <a:t>informacionit</a:t>
          </a:r>
          <a:r>
            <a:rPr lang="en-US" sz="1600" i="1" dirty="0"/>
            <a:t>: </a:t>
          </a:r>
          <a:r>
            <a:rPr lang="en-US" sz="1600" i="1" dirty="0" err="1"/>
            <a:t>Financat</a:t>
          </a:r>
          <a:r>
            <a:rPr lang="en-US" sz="1600" i="1" dirty="0"/>
            <a:t> </a:t>
          </a:r>
          <a:r>
            <a:rPr lang="en-US" sz="1600" i="1" dirty="0" err="1"/>
            <a:t>Vendore</a:t>
          </a:r>
          <a:r>
            <a:rPr lang="en-US" sz="1600" i="1" dirty="0"/>
            <a:t> (2021)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E154-50BD-41E9-A249-BF71A72144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ACC8-1AC3-41CA-8114-70F29BCB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7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07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8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85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8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7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54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9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82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CACC8-1AC3-41CA-8114-70F29BCBAB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2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469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4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3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0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86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52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4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7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9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7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7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2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8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3400" y="2060548"/>
            <a:ext cx="7892415" cy="2736903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sz="3950" b="1" spc="-35" dirty="0" err="1">
                <a:latin typeface="Carlito"/>
                <a:cs typeface="Carlito"/>
              </a:rPr>
              <a:t>Transparenc</a:t>
            </a:r>
            <a:r>
              <a:rPr lang="en-US" sz="3950" b="1" spc="-35" dirty="0" err="1">
                <a:latin typeface="Carlito"/>
                <a:cs typeface="Carlito"/>
              </a:rPr>
              <a:t>a</a:t>
            </a:r>
            <a:r>
              <a:rPr sz="3950" b="1" spc="-35" dirty="0">
                <a:latin typeface="Carlito"/>
                <a:cs typeface="Carlito"/>
              </a:rPr>
              <a:t> </a:t>
            </a:r>
            <a:r>
              <a:rPr sz="3950" b="1" spc="15" dirty="0" err="1">
                <a:latin typeface="Carlito"/>
                <a:cs typeface="Carlito"/>
              </a:rPr>
              <a:t>dhe</a:t>
            </a:r>
            <a:r>
              <a:rPr sz="3950" b="1" spc="15" dirty="0">
                <a:latin typeface="Carlito"/>
                <a:cs typeface="Carlito"/>
              </a:rPr>
              <a:t> </a:t>
            </a:r>
            <a:r>
              <a:rPr sz="3950" b="1" spc="-5" dirty="0" err="1">
                <a:latin typeface="Carlito"/>
                <a:cs typeface="Carlito"/>
              </a:rPr>
              <a:t>Monitorimi</a:t>
            </a:r>
            <a:r>
              <a:rPr lang="en-US" sz="3950" b="1" spc="-5" dirty="0">
                <a:latin typeface="Carlito"/>
                <a:cs typeface="Carlito"/>
              </a:rPr>
              <a:t> </a:t>
            </a:r>
            <a:r>
              <a:rPr lang="en-US" sz="3950" b="1" spc="-5" dirty="0" err="1">
                <a:latin typeface="Carlito"/>
                <a:cs typeface="Carlito"/>
              </a:rPr>
              <a:t>i</a:t>
            </a:r>
            <a:r>
              <a:rPr sz="3950" b="1" spc="10" dirty="0">
                <a:latin typeface="Carlito"/>
                <a:cs typeface="Carlito"/>
              </a:rPr>
              <a:t> </a:t>
            </a:r>
            <a:r>
              <a:rPr sz="3950" b="1" spc="-20" dirty="0">
                <a:latin typeface="Carlito"/>
                <a:cs typeface="Carlito"/>
              </a:rPr>
              <a:t>Financave </a:t>
            </a:r>
            <a:r>
              <a:rPr sz="3950" b="1" spc="-20" dirty="0" err="1">
                <a:latin typeface="Carlito"/>
                <a:cs typeface="Carlito"/>
              </a:rPr>
              <a:t>Publike</a:t>
            </a:r>
            <a:r>
              <a:rPr sz="3950" b="1" spc="-20" dirty="0">
                <a:latin typeface="Carlito"/>
                <a:cs typeface="Carlito"/>
              </a:rPr>
              <a:t> </a:t>
            </a:r>
            <a:r>
              <a:rPr lang="en-US" sz="3950" b="1" spc="-20" dirty="0" err="1">
                <a:latin typeface="Carlito"/>
              </a:rPr>
              <a:t>në</a:t>
            </a:r>
            <a:r>
              <a:rPr lang="en-US" sz="3950" b="1" spc="-20" dirty="0">
                <a:latin typeface="Carlito"/>
              </a:rPr>
              <a:t> Nivel </a:t>
            </a:r>
            <a:r>
              <a:rPr lang="en-US" sz="3950" b="1" spc="-20" dirty="0" err="1">
                <a:latin typeface="Carlito"/>
              </a:rPr>
              <a:t>Lokal</a:t>
            </a:r>
            <a:endParaRPr lang="en-US" sz="3950" b="1" spc="-20" dirty="0">
              <a:latin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lang="en-US" sz="2400" i="1" spc="-20" dirty="0" err="1">
                <a:latin typeface="Carlito"/>
                <a:cs typeface="Carlito"/>
              </a:rPr>
              <a:t>Trajnim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lang="en-US" sz="2400" i="1" spc="-20" dirty="0" err="1">
                <a:latin typeface="Carlito"/>
                <a:cs typeface="Carlito"/>
              </a:rPr>
              <a:t>i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sz="2400" i="1" spc="-30" dirty="0" err="1">
                <a:latin typeface="Carlito"/>
                <a:cs typeface="Carlito"/>
              </a:rPr>
              <a:t>Organizata</a:t>
            </a:r>
            <a:r>
              <a:rPr lang="en-US" sz="2400" i="1" spc="-30" dirty="0" err="1">
                <a:latin typeface="Carlito"/>
                <a:cs typeface="Carlito"/>
              </a:rPr>
              <a:t>ve</a:t>
            </a:r>
            <a:r>
              <a:rPr lang="en-US" sz="2400" i="1" spc="-30" dirty="0">
                <a:latin typeface="Carlito"/>
                <a:cs typeface="Carlito"/>
              </a:rPr>
              <a:t> </a:t>
            </a:r>
            <a:r>
              <a:rPr lang="en-US" sz="2400" i="1" spc="-30" dirty="0" err="1">
                <a:latin typeface="Carlito"/>
                <a:cs typeface="Carlito"/>
              </a:rPr>
              <a:t>t</a:t>
            </a:r>
            <a:r>
              <a:rPr lang="en-US" sz="2400" i="1" spc="10" dirty="0" err="1">
                <a:latin typeface="Carlito"/>
                <a:cs typeface="Carlito"/>
              </a:rPr>
              <a:t>ë</a:t>
            </a:r>
            <a:r>
              <a:rPr lang="en-US" sz="2400" i="1" spc="10" dirty="0">
                <a:latin typeface="Carlito"/>
                <a:cs typeface="Carlito"/>
              </a:rPr>
              <a:t> </a:t>
            </a:r>
            <a:r>
              <a:rPr sz="2400" i="1" spc="5" dirty="0" err="1">
                <a:latin typeface="Carlito"/>
                <a:cs typeface="Carlito"/>
              </a:rPr>
              <a:t>Shoqërisë</a:t>
            </a:r>
            <a:r>
              <a:rPr sz="2400" i="1" spc="5" dirty="0">
                <a:latin typeface="Carlito"/>
                <a:cs typeface="Carlito"/>
              </a:rPr>
              <a:t> </a:t>
            </a:r>
            <a:r>
              <a:rPr sz="2400" i="1" dirty="0">
                <a:latin typeface="Carlito"/>
                <a:cs typeface="Carlito"/>
              </a:rPr>
              <a:t>Civile </a:t>
            </a:r>
            <a:r>
              <a:rPr sz="2400" i="1" spc="10" dirty="0">
                <a:latin typeface="Carlito"/>
                <a:cs typeface="Carlito"/>
              </a:rPr>
              <a:t>në </a:t>
            </a:r>
            <a:r>
              <a:rPr sz="2400" i="1" spc="-15" dirty="0">
                <a:latin typeface="Carlito"/>
                <a:cs typeface="Carlito"/>
              </a:rPr>
              <a:t>Nivel </a:t>
            </a:r>
            <a:r>
              <a:rPr sz="2400" i="1" spc="-15" dirty="0" err="1">
                <a:latin typeface="Carlito"/>
                <a:cs typeface="Carlito"/>
              </a:rPr>
              <a:t>Lokal</a:t>
            </a:r>
            <a:endParaRPr lang="en-US" sz="3500" spc="-15" dirty="0">
              <a:latin typeface="Carlito"/>
              <a:cs typeface="Carlito"/>
            </a:endParaRPr>
          </a:p>
          <a:p>
            <a:pPr marL="62230" algn="ctr">
              <a:lnSpc>
                <a:spcPct val="100000"/>
              </a:lnSpc>
              <a:spcBef>
                <a:spcPts val="80"/>
              </a:spcBef>
            </a:pPr>
            <a:r>
              <a:rPr lang="en-US" sz="2150" spc="25" dirty="0">
                <a:latin typeface="Carlito"/>
                <a:cs typeface="Carlito"/>
              </a:rPr>
              <a:t>22-23</a:t>
            </a:r>
            <a:r>
              <a:rPr sz="2150" spc="25" dirty="0">
                <a:latin typeface="Carlito"/>
                <a:cs typeface="Carlito"/>
              </a:rPr>
              <a:t> </a:t>
            </a:r>
            <a:r>
              <a:rPr lang="en-US" sz="2150" spc="5" dirty="0" err="1">
                <a:latin typeface="Carlito"/>
                <a:cs typeface="Carlito"/>
              </a:rPr>
              <a:t>Tet</a:t>
            </a:r>
            <a:r>
              <a:rPr sz="2150" spc="5" dirty="0" err="1">
                <a:latin typeface="Carlito"/>
                <a:cs typeface="Carlito"/>
              </a:rPr>
              <a:t>or</a:t>
            </a:r>
            <a:r>
              <a:rPr sz="2150" spc="-10" dirty="0">
                <a:latin typeface="Carlito"/>
                <a:cs typeface="Carlito"/>
              </a:rPr>
              <a:t> </a:t>
            </a:r>
            <a:r>
              <a:rPr sz="2150" spc="25" dirty="0">
                <a:latin typeface="Carlito"/>
                <a:cs typeface="Carlito"/>
              </a:rPr>
              <a:t>20</a:t>
            </a:r>
            <a:r>
              <a:rPr lang="en-US" sz="2150" spc="25" dirty="0">
                <a:latin typeface="Carlito"/>
                <a:cs typeface="Carlito"/>
              </a:rPr>
              <a:t>21</a:t>
            </a:r>
            <a:endParaRPr sz="2150" dirty="0">
              <a:latin typeface="Carlito"/>
              <a:cs typeface="Carli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82470-E152-43F8-9F76-3E461CB799DD}"/>
              </a:ext>
            </a:extLst>
          </p:cNvPr>
          <p:cNvSpPr txBox="1"/>
          <p:nvPr/>
        </p:nvSpPr>
        <p:spPr>
          <a:xfrm>
            <a:off x="3657600" y="48768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" dirty="0">
                <a:latin typeface="Carlito"/>
                <a:cs typeface="Carlito"/>
              </a:rPr>
              <a:t>Blerina GJACI</a:t>
            </a:r>
            <a:endParaRPr lang="en-US" sz="2400" dirty="0">
              <a:latin typeface="Carlito"/>
              <a:cs typeface="Carlito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98054A-4DEE-47D6-B87C-CC3DBC72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716747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4CAE-A260-4D99-A196-8AC63C6F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7531734" cy="1215717"/>
          </a:xfrm>
        </p:spPr>
        <p:txBody>
          <a:bodyPr/>
          <a:lstStyle/>
          <a:p>
            <a:r>
              <a:rPr lang="en-US" dirty="0"/>
              <a:t>1-Të </a:t>
            </a:r>
            <a:r>
              <a:rPr lang="en-US" dirty="0" err="1"/>
              <a:t>ardhura</a:t>
            </a:r>
            <a:r>
              <a:rPr lang="en-US" dirty="0"/>
              <a:t> e </a:t>
            </a:r>
            <a:r>
              <a:rPr lang="en-US" dirty="0" err="1"/>
              <a:t>veta</a:t>
            </a:r>
            <a:r>
              <a:rPr lang="en-US" dirty="0"/>
              <a:t>- </a:t>
            </a:r>
            <a:r>
              <a:rPr lang="en-US" dirty="0" err="1"/>
              <a:t>Bashkia</a:t>
            </a:r>
            <a:r>
              <a:rPr lang="en-US" dirty="0"/>
              <a:t> </a:t>
            </a:r>
            <a:r>
              <a:rPr lang="en-US" dirty="0" err="1"/>
              <a:t>Tiranë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4C0799-B864-4828-85FE-2D3F85ECB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429608"/>
              </p:ext>
            </p:extLst>
          </p:nvPr>
        </p:nvGraphicFramePr>
        <p:xfrm>
          <a:off x="1066800" y="1981200"/>
          <a:ext cx="7074534" cy="4271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479FCB-9807-41A4-905B-0115461484AB}"/>
              </a:ext>
            </a:extLst>
          </p:cNvPr>
          <p:cNvSpPr txBox="1"/>
          <p:nvPr/>
        </p:nvSpPr>
        <p:spPr>
          <a:xfrm>
            <a:off x="2057400" y="6252751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Financat</a:t>
            </a:r>
            <a:r>
              <a:rPr lang="en-US" sz="1600" i="1" dirty="0"/>
              <a:t> </a:t>
            </a:r>
            <a:r>
              <a:rPr lang="en-US" sz="1600" i="1" dirty="0" err="1"/>
              <a:t>Vendore</a:t>
            </a:r>
            <a:r>
              <a:rPr lang="en-US" sz="1600" i="1" dirty="0"/>
              <a:t> (2021)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E71311C-25CF-4196-90DD-45408A240094}"/>
              </a:ext>
            </a:extLst>
          </p:cNvPr>
          <p:cNvSpPr/>
          <p:nvPr/>
        </p:nvSpPr>
        <p:spPr>
          <a:xfrm>
            <a:off x="7971453" y="3048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97BAE-6E03-4171-B089-8544502E2A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453" y="58691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1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D81E-F388-4135-A79A-EBA9B69C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1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taksa-Bashkia</a:t>
            </a:r>
            <a:r>
              <a:rPr lang="en-US" dirty="0"/>
              <a:t> </a:t>
            </a:r>
            <a:r>
              <a:rPr lang="en-US" dirty="0" err="1"/>
              <a:t>Tiranë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254618-E2A6-43F9-8F69-45322523E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368917"/>
              </p:ext>
            </p:extLst>
          </p:nvPr>
        </p:nvGraphicFramePr>
        <p:xfrm>
          <a:off x="457200" y="990600"/>
          <a:ext cx="85343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ect 6">
            <a:extLst>
              <a:ext uri="{FF2B5EF4-FFF2-40B4-BE49-F238E27FC236}">
                <a16:creationId xmlns:a16="http://schemas.microsoft.com/office/drawing/2014/main" id="{3FF45F70-997F-45E3-A1F7-6BCC83C8961F}"/>
              </a:ext>
            </a:extLst>
          </p:cNvPr>
          <p:cNvSpPr/>
          <p:nvPr/>
        </p:nvSpPr>
        <p:spPr>
          <a:xfrm>
            <a:off x="7863949" y="35418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0D29C5-83EC-40F6-A9BF-DDAD32E78E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7167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AC1F-AA0D-4F9D-9FA3-517ED76E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704667" cy="914399"/>
          </a:xfrm>
        </p:spPr>
        <p:txBody>
          <a:bodyPr/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ardhurat</a:t>
            </a:r>
            <a:r>
              <a:rPr lang="en-US" dirty="0"/>
              <a:t>- </a:t>
            </a:r>
            <a:r>
              <a:rPr lang="en-US" dirty="0" err="1"/>
              <a:t>Bashkia</a:t>
            </a:r>
            <a:r>
              <a:rPr lang="en-US" dirty="0"/>
              <a:t> </a:t>
            </a:r>
            <a:r>
              <a:rPr lang="en-US" dirty="0" err="1"/>
              <a:t>Vorë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FD5AB1-4A0F-47F8-8056-00E19AA349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874" t="35648" r="23310" b="14139"/>
          <a:stretch/>
        </p:blipFill>
        <p:spPr>
          <a:xfrm>
            <a:off x="838200" y="914399"/>
            <a:ext cx="7704667" cy="48768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17C12A-806A-4CB8-9D53-17D1E260A955}"/>
              </a:ext>
            </a:extLst>
          </p:cNvPr>
          <p:cNvSpPr txBox="1"/>
          <p:nvPr/>
        </p:nvSpPr>
        <p:spPr>
          <a:xfrm>
            <a:off x="838200" y="5792702"/>
            <a:ext cx="5520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Ministria</a:t>
            </a:r>
            <a:r>
              <a:rPr lang="en-US" sz="1600" i="1" dirty="0"/>
              <a:t> e </a:t>
            </a:r>
            <a:r>
              <a:rPr lang="en-US" sz="1600" i="1" dirty="0" err="1"/>
              <a:t>Financave</a:t>
            </a:r>
            <a:r>
              <a:rPr lang="en-US" sz="1600" i="1" dirty="0"/>
              <a:t> </a:t>
            </a:r>
            <a:r>
              <a:rPr lang="en-US" sz="1600" i="1" dirty="0" err="1"/>
              <a:t>dhe</a:t>
            </a:r>
            <a:r>
              <a:rPr lang="en-US" sz="1600" i="1" dirty="0"/>
              <a:t> </a:t>
            </a:r>
            <a:r>
              <a:rPr lang="en-US" sz="1600" i="1" dirty="0" err="1"/>
              <a:t>Ekonomisë</a:t>
            </a:r>
            <a:r>
              <a:rPr lang="en-US" sz="1600" i="1" dirty="0"/>
              <a:t> </a:t>
            </a:r>
          </a:p>
          <a:p>
            <a:r>
              <a:rPr lang="en-US" sz="1600" i="1" dirty="0"/>
              <a:t>(2021)</a:t>
            </a: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34BCCCA9-751A-4098-B6FB-7A20F3F864D3}"/>
              </a:ext>
            </a:extLst>
          </p:cNvPr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F71231-0942-4903-B285-B96493782B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514" y="5882026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6289" y="1278636"/>
            <a:ext cx="146812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i="1" spc="-10" dirty="0">
                <a:latin typeface="Carlito"/>
                <a:cs typeface="Carlito"/>
              </a:rPr>
              <a:t>v</a:t>
            </a:r>
            <a:r>
              <a:rPr sz="3200" i="1" spc="30" dirty="0">
                <a:latin typeface="Carlito"/>
                <a:cs typeface="Carlito"/>
              </a:rPr>
              <a:t>a</a:t>
            </a:r>
            <a:r>
              <a:rPr sz="3200" i="1" spc="5" dirty="0">
                <a:latin typeface="Carlito"/>
                <a:cs typeface="Carlito"/>
              </a:rPr>
              <a:t>z</a:t>
            </a:r>
            <a:r>
              <a:rPr sz="3200" i="1" spc="25" dirty="0">
                <a:latin typeface="Carlito"/>
                <a:cs typeface="Carlito"/>
              </a:rPr>
              <a:t>h</a:t>
            </a:r>
            <a:r>
              <a:rPr sz="3200" i="1" spc="30" dirty="0">
                <a:latin typeface="Carlito"/>
                <a:cs typeface="Carlito"/>
              </a:rPr>
              <a:t>di</a:t>
            </a:r>
            <a:r>
              <a:rPr sz="3200" i="1" spc="20" dirty="0">
                <a:latin typeface="Carlito"/>
                <a:cs typeface="Carlito"/>
              </a:rPr>
              <a:t>m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575" y="2508498"/>
            <a:ext cx="7239000" cy="156972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31775" indent="-219710">
              <a:lnSpc>
                <a:spcPct val="100000"/>
              </a:lnSpc>
              <a:spcBef>
                <a:spcPts val="840"/>
              </a:spcBef>
              <a:buChar char="-"/>
              <a:tabLst>
                <a:tab pos="232410" algn="l"/>
              </a:tabLst>
            </a:pPr>
            <a:r>
              <a:rPr sz="3200" spc="-35" dirty="0">
                <a:latin typeface="Carlito"/>
                <a:cs typeface="Carlito"/>
              </a:rPr>
              <a:t>Tarifa </a:t>
            </a:r>
            <a:r>
              <a:rPr sz="3200" spc="10" dirty="0">
                <a:latin typeface="Carlito"/>
                <a:cs typeface="Carlito"/>
              </a:rPr>
              <a:t>e </a:t>
            </a:r>
            <a:r>
              <a:rPr sz="3200" spc="10" dirty="0" err="1">
                <a:latin typeface="Carlito"/>
                <a:cs typeface="Carlito"/>
              </a:rPr>
              <a:t>sherbimit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10" dirty="0" err="1">
                <a:latin typeface="Carlito"/>
                <a:cs typeface="Carlito"/>
              </a:rPr>
              <a:t>si</a:t>
            </a:r>
            <a:r>
              <a:rPr sz="3200" spc="-320" dirty="0">
                <a:latin typeface="Carlito"/>
                <a:cs typeface="Carlito"/>
              </a:rPr>
              <a:t> </a:t>
            </a:r>
            <a:r>
              <a:rPr sz="3200" spc="40" dirty="0">
                <a:latin typeface="Carlito"/>
                <a:cs typeface="Carlito"/>
              </a:rPr>
              <a:t>dhe</a:t>
            </a:r>
            <a:endParaRPr sz="3200" dirty="0">
              <a:latin typeface="Carlito"/>
              <a:cs typeface="Carlito"/>
            </a:endParaRPr>
          </a:p>
          <a:p>
            <a:pPr marL="231775" indent="-219710">
              <a:lnSpc>
                <a:spcPct val="100000"/>
              </a:lnSpc>
              <a:spcBef>
                <a:spcPts val="740"/>
              </a:spcBef>
              <a:buChar char="-"/>
              <a:tabLst>
                <a:tab pos="232410" algn="l"/>
              </a:tabLst>
            </a:pPr>
            <a:r>
              <a:rPr sz="3200" spc="-140" dirty="0">
                <a:latin typeface="Carlito"/>
                <a:cs typeface="Carlito"/>
              </a:rPr>
              <a:t>Të </a:t>
            </a:r>
            <a:r>
              <a:rPr sz="3200" dirty="0">
                <a:latin typeface="Carlito"/>
                <a:cs typeface="Carlito"/>
              </a:rPr>
              <a:t>ardhura </a:t>
            </a:r>
            <a:r>
              <a:rPr sz="3200" spc="-15" dirty="0">
                <a:latin typeface="Carlito"/>
                <a:cs typeface="Carlito"/>
              </a:rPr>
              <a:t>nga </a:t>
            </a:r>
            <a:r>
              <a:rPr sz="3200" spc="15" dirty="0">
                <a:latin typeface="Carlito"/>
                <a:cs typeface="Carlito"/>
              </a:rPr>
              <a:t>burime </a:t>
            </a:r>
            <a:r>
              <a:rPr sz="3200" spc="-10" dirty="0">
                <a:latin typeface="Carlito"/>
                <a:cs typeface="Carlito"/>
              </a:rPr>
              <a:t>të </a:t>
            </a:r>
            <a:r>
              <a:rPr sz="3200" spc="-25" dirty="0">
                <a:latin typeface="Carlito"/>
                <a:cs typeface="Carlito"/>
              </a:rPr>
              <a:t>tjera </a:t>
            </a:r>
            <a:r>
              <a:rPr sz="3200" spc="30" dirty="0">
                <a:latin typeface="Carlito"/>
                <a:cs typeface="Carlito"/>
              </a:rPr>
              <a:t>dhe</a:t>
            </a:r>
            <a:r>
              <a:rPr sz="3200" spc="-160" dirty="0">
                <a:latin typeface="Carlito"/>
                <a:cs typeface="Carlito"/>
              </a:rPr>
              <a:t> </a:t>
            </a:r>
            <a:r>
              <a:rPr sz="3200" spc="10" dirty="0">
                <a:latin typeface="Carlito"/>
                <a:cs typeface="Carlito"/>
              </a:rPr>
              <a:t>pagesa</a:t>
            </a:r>
            <a:endParaRPr sz="3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400" spc="5" dirty="0">
                <a:latin typeface="Carlito"/>
                <a:cs typeface="Carlito"/>
              </a:rPr>
              <a:t>(kopësht,</a:t>
            </a:r>
            <a:r>
              <a:rPr sz="2400" spc="-175" dirty="0">
                <a:latin typeface="Carlito"/>
                <a:cs typeface="Carlito"/>
              </a:rPr>
              <a:t> </a:t>
            </a:r>
            <a:r>
              <a:rPr sz="2400" spc="5" dirty="0">
                <a:latin typeface="Carlito"/>
                <a:cs typeface="Carlito"/>
              </a:rPr>
              <a:t>cerdhe,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konvikt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15" dirty="0">
                <a:latin typeface="Carlito"/>
                <a:cs typeface="Carlito"/>
              </a:rPr>
              <a:t>sh.mesme</a:t>
            </a:r>
            <a:r>
              <a:rPr sz="2400" spc="-155" dirty="0">
                <a:latin typeface="Carlito"/>
                <a:cs typeface="Carlito"/>
              </a:rPr>
              <a:t> </a:t>
            </a:r>
            <a:r>
              <a:rPr sz="2400" spc="10" dirty="0">
                <a:latin typeface="Carlito"/>
                <a:cs typeface="Carlito"/>
              </a:rPr>
              <a:t>etj)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F5002-4570-4164-9939-6B59D41687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701999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1F45C-88EC-4A6F-B8A9-1E4393464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0785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tarifat-Bashkia</a:t>
            </a:r>
            <a:r>
              <a:rPr lang="en-US" dirty="0"/>
              <a:t> </a:t>
            </a:r>
            <a:r>
              <a:rPr lang="en-US" dirty="0" err="1"/>
              <a:t>Tiranë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595278A-A63B-4F94-B014-D9D892DB4A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918894"/>
              </p:ext>
            </p:extLst>
          </p:nvPr>
        </p:nvGraphicFramePr>
        <p:xfrm>
          <a:off x="533400" y="1828800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4924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8928" y="1406905"/>
            <a:ext cx="25749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-229" dirty="0"/>
              <a:t>T</a:t>
            </a:r>
            <a:r>
              <a:rPr sz="4400" spc="-65" dirty="0"/>
              <a:t>r</a:t>
            </a:r>
            <a:r>
              <a:rPr sz="4400" spc="15" dirty="0"/>
              <a:t>an</a:t>
            </a:r>
            <a:r>
              <a:rPr sz="4400" spc="55" dirty="0"/>
              <a:t>s</a:t>
            </a:r>
            <a:r>
              <a:rPr sz="4400" spc="-50" dirty="0"/>
              <a:t>f</a:t>
            </a:r>
            <a:r>
              <a:rPr sz="4400" spc="30" dirty="0"/>
              <a:t>e</a:t>
            </a:r>
            <a:r>
              <a:rPr sz="4400" spc="5" dirty="0"/>
              <a:t>r</a:t>
            </a:r>
            <a:r>
              <a:rPr sz="4400" spc="-100" dirty="0"/>
              <a:t>t</a:t>
            </a:r>
            <a:r>
              <a:rPr sz="4400" spc="-75" dirty="0"/>
              <a:t>a</a:t>
            </a:r>
            <a:r>
              <a:rPr sz="4400" spc="10" dirty="0"/>
              <a:t>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575" y="2249671"/>
            <a:ext cx="7858759" cy="35363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5" dirty="0">
                <a:latin typeface="Carlito"/>
                <a:cs typeface="Carlito"/>
              </a:rPr>
              <a:t>Një </a:t>
            </a:r>
            <a:r>
              <a:rPr sz="3200" spc="20" dirty="0">
                <a:latin typeface="Carlito"/>
                <a:cs typeface="Carlito"/>
              </a:rPr>
              <a:t>burim </a:t>
            </a:r>
            <a:r>
              <a:rPr sz="3200" spc="-20" dirty="0">
                <a:latin typeface="Carlito"/>
                <a:cs typeface="Carlito"/>
              </a:rPr>
              <a:t>tjetër </a:t>
            </a:r>
            <a:r>
              <a:rPr sz="3200" spc="5" dirty="0">
                <a:latin typeface="Carlito"/>
                <a:cs typeface="Carlito"/>
              </a:rPr>
              <a:t>i </a:t>
            </a:r>
            <a:r>
              <a:rPr sz="3200" spc="-5" dirty="0">
                <a:latin typeface="Carlito"/>
                <a:cs typeface="Carlito"/>
              </a:rPr>
              <a:t>të ardhurave </a:t>
            </a:r>
            <a:r>
              <a:rPr sz="3200" dirty="0">
                <a:latin typeface="Carlito"/>
                <a:cs typeface="Carlito"/>
              </a:rPr>
              <a:t>vendore </a:t>
            </a:r>
            <a:r>
              <a:rPr sz="3200" spc="15" dirty="0">
                <a:latin typeface="Carlito"/>
                <a:cs typeface="Carlito"/>
              </a:rPr>
              <a:t>janë</a:t>
            </a:r>
            <a:r>
              <a:rPr sz="3200" spc="-42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i="1" dirty="0">
                <a:latin typeface="Carlito"/>
                <a:cs typeface="Carlito"/>
              </a:rPr>
              <a:t>Trasfertat </a:t>
            </a:r>
            <a:r>
              <a:rPr sz="3200" b="1" i="1" spc="10" dirty="0">
                <a:latin typeface="Carlito"/>
                <a:cs typeface="Carlito"/>
              </a:rPr>
              <a:t>e qeveris</a:t>
            </a:r>
            <a:r>
              <a:rPr sz="3200" b="1" spc="10" dirty="0">
                <a:latin typeface="Carlito"/>
                <a:cs typeface="Carlito"/>
              </a:rPr>
              <a:t>ë </a:t>
            </a:r>
            <a:r>
              <a:rPr sz="3200" b="1" i="1" spc="20" dirty="0">
                <a:latin typeface="Carlito"/>
                <a:cs typeface="Carlito"/>
              </a:rPr>
              <a:t>q</a:t>
            </a:r>
            <a:r>
              <a:rPr sz="3200" b="1" spc="20" dirty="0">
                <a:latin typeface="Carlito"/>
                <a:cs typeface="Carlito"/>
              </a:rPr>
              <a:t>ë</a:t>
            </a:r>
            <a:r>
              <a:rPr sz="3200" b="1" i="1" spc="20" dirty="0">
                <a:latin typeface="Carlito"/>
                <a:cs typeface="Carlito"/>
              </a:rPr>
              <a:t>ndrore</a:t>
            </a:r>
            <a:r>
              <a:rPr sz="3200" b="1" i="1" spc="-565" dirty="0">
                <a:latin typeface="Carlito"/>
                <a:cs typeface="Carlito"/>
              </a:rPr>
              <a:t> </a:t>
            </a:r>
            <a:r>
              <a:rPr sz="3200" b="1" i="1" spc="5" dirty="0"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815"/>
              </a:spcBef>
              <a:buAutoNum type="alphaLcParenR"/>
              <a:tabLst>
                <a:tab pos="803910" algn="l"/>
              </a:tabLst>
            </a:pPr>
            <a:r>
              <a:rPr sz="3200" i="1" spc="-5" dirty="0">
                <a:latin typeface="Carlito"/>
                <a:cs typeface="Carlito"/>
              </a:rPr>
              <a:t>transferta të </a:t>
            </a:r>
            <a:r>
              <a:rPr sz="3200" i="1" dirty="0">
                <a:latin typeface="Carlito"/>
                <a:cs typeface="Carlito"/>
              </a:rPr>
              <a:t>kushtëzuara</a:t>
            </a:r>
            <a:endParaRPr sz="3200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745"/>
              </a:spcBef>
              <a:buAutoNum type="alphaLcParenR"/>
              <a:tabLst>
                <a:tab pos="803910" algn="l"/>
              </a:tabLst>
            </a:pPr>
            <a:r>
              <a:rPr sz="3200" i="1" spc="-10" dirty="0">
                <a:latin typeface="Carlito"/>
                <a:cs typeface="Carlito"/>
              </a:rPr>
              <a:t>transferta </a:t>
            </a:r>
            <a:r>
              <a:rPr sz="3200" i="1" spc="-5" dirty="0">
                <a:latin typeface="Carlito"/>
                <a:cs typeface="Carlito"/>
              </a:rPr>
              <a:t>të</a:t>
            </a:r>
            <a:r>
              <a:rPr sz="3200" i="1" spc="10" dirty="0">
                <a:latin typeface="Carlito"/>
                <a:cs typeface="Carlito"/>
              </a:rPr>
              <a:t> </a:t>
            </a:r>
            <a:r>
              <a:rPr sz="3200" i="1" dirty="0">
                <a:latin typeface="Carlito"/>
                <a:cs typeface="Carlito"/>
              </a:rPr>
              <a:t>pakushtëzuara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5" dirty="0">
                <a:latin typeface="Carlito"/>
                <a:cs typeface="Carlito"/>
              </a:rPr>
              <a:t>Cili është kuptimi i</a:t>
            </a:r>
            <a:r>
              <a:rPr sz="3200" spc="-204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tyre?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15" dirty="0">
                <a:latin typeface="Carlito"/>
                <a:cs typeface="Carlito"/>
              </a:rPr>
              <a:t>Si </a:t>
            </a:r>
            <a:r>
              <a:rPr sz="3200" spc="-5" dirty="0">
                <a:latin typeface="Carlito"/>
                <a:cs typeface="Carlito"/>
              </a:rPr>
              <a:t>realizohet </a:t>
            </a:r>
            <a:r>
              <a:rPr sz="3200" spc="15" dirty="0">
                <a:latin typeface="Carlito"/>
                <a:cs typeface="Carlito"/>
              </a:rPr>
              <a:t>shpërndarja </a:t>
            </a:r>
            <a:r>
              <a:rPr sz="3200" spc="10" dirty="0">
                <a:latin typeface="Carlito"/>
                <a:cs typeface="Carlito"/>
              </a:rPr>
              <a:t>e</a:t>
            </a:r>
            <a:r>
              <a:rPr sz="3200" spc="-36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tyre?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7AB66-1ECE-4B58-B347-737339C8FF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853" y="5716747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342107"/>
            <a:ext cx="358902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355600" algn="l"/>
                <a:tab pos="356235" algn="l"/>
                <a:tab pos="2367280" algn="l"/>
              </a:tabLst>
            </a:pPr>
            <a:r>
              <a:rPr sz="3200" spc="15" dirty="0">
                <a:latin typeface="Carlito"/>
                <a:cs typeface="Carlito"/>
              </a:rPr>
              <a:t>Shembulli</a:t>
            </a:r>
            <a:r>
              <a:rPr sz="3200" spc="-10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i	</a:t>
            </a:r>
            <a:r>
              <a:rPr sz="3200" dirty="0">
                <a:latin typeface="Carlito"/>
                <a:cs typeface="Carlito"/>
              </a:rPr>
              <a:t>Tiranës</a:t>
            </a:r>
          </a:p>
        </p:txBody>
      </p:sp>
      <p:sp>
        <p:nvSpPr>
          <p:cNvPr id="7" name="object 7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871" y="1032363"/>
            <a:ext cx="7829154" cy="43427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1E2054-2CA7-4E40-BCB5-344267D857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579807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1254124"/>
            <a:ext cx="374015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i="1" spc="10" dirty="0">
                <a:latin typeface="Carlito"/>
                <a:cs typeface="Carlito"/>
              </a:rPr>
              <a:t>II. </a:t>
            </a:r>
            <a:r>
              <a:rPr sz="4400" i="1" spc="10" dirty="0">
                <a:latin typeface="Carlito"/>
                <a:cs typeface="Carlito"/>
              </a:rPr>
              <a:t>SHPENZIMET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375" y="2339720"/>
            <a:ext cx="729615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90" dirty="0">
                <a:latin typeface="Carlito"/>
                <a:cs typeface="Carlito"/>
              </a:rPr>
              <a:t>Tre </a:t>
            </a:r>
            <a:r>
              <a:rPr sz="3200" spc="15" dirty="0">
                <a:latin typeface="Carlito"/>
                <a:cs typeface="Carlito"/>
              </a:rPr>
              <a:t>janë </a:t>
            </a:r>
            <a:r>
              <a:rPr sz="3200" spc="10" dirty="0">
                <a:latin typeface="Carlito"/>
                <a:cs typeface="Carlito"/>
              </a:rPr>
              <a:t>grupet e mëdha </a:t>
            </a:r>
            <a:r>
              <a:rPr sz="3200" spc="-5" dirty="0">
                <a:latin typeface="Carlito"/>
                <a:cs typeface="Carlito"/>
              </a:rPr>
              <a:t>të </a:t>
            </a:r>
            <a:r>
              <a:rPr sz="3200" spc="5" dirty="0">
                <a:latin typeface="Carlito"/>
                <a:cs typeface="Carlito"/>
              </a:rPr>
              <a:t>shpenzimeve</a:t>
            </a:r>
            <a:r>
              <a:rPr sz="3200" spc="-33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375" y="2823032"/>
            <a:ext cx="169545" cy="178943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3200" spc="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3200" spc="1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3200" spc="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9445" y="2823032"/>
            <a:ext cx="4426585" cy="17894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25"/>
              </a:spcBef>
            </a:pPr>
            <a:r>
              <a:rPr sz="3200" b="1" spc="15" dirty="0">
                <a:latin typeface="Carlito"/>
                <a:cs typeface="Carlito"/>
              </a:rPr>
              <a:t>Shpenzimet për</a:t>
            </a:r>
            <a:r>
              <a:rPr sz="3200" b="1" spc="-330" dirty="0">
                <a:latin typeface="Carlito"/>
                <a:cs typeface="Carlito"/>
              </a:rPr>
              <a:t> </a:t>
            </a:r>
            <a:r>
              <a:rPr sz="3200" b="1" spc="5" dirty="0">
                <a:latin typeface="Carlito"/>
                <a:cs typeface="Carlito"/>
              </a:rPr>
              <a:t>investime  </a:t>
            </a:r>
            <a:r>
              <a:rPr sz="3200" b="1" spc="15" dirty="0">
                <a:latin typeface="Carlito"/>
                <a:cs typeface="Carlito"/>
              </a:rPr>
              <a:t>Shpenzimet për </a:t>
            </a:r>
            <a:r>
              <a:rPr sz="3200" b="1" spc="-20" dirty="0">
                <a:latin typeface="Carlito"/>
                <a:cs typeface="Carlito"/>
              </a:rPr>
              <a:t>pagat  </a:t>
            </a:r>
            <a:r>
              <a:rPr sz="3200" b="1" spc="15" dirty="0">
                <a:latin typeface="Carlito"/>
                <a:cs typeface="Carlito"/>
              </a:rPr>
              <a:t>Shpenzimet</a:t>
            </a:r>
            <a:r>
              <a:rPr sz="3200" b="1" spc="-200" dirty="0">
                <a:latin typeface="Carlito"/>
                <a:cs typeface="Carlito"/>
              </a:rPr>
              <a:t> </a:t>
            </a:r>
            <a:r>
              <a:rPr sz="3200" b="1" dirty="0">
                <a:latin typeface="Carlito"/>
                <a:cs typeface="Carlito"/>
              </a:rPr>
              <a:t>operative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075" y="5204205"/>
            <a:ext cx="546925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20" dirty="0">
                <a:latin typeface="Carlito"/>
                <a:cs typeface="Carlito"/>
              </a:rPr>
              <a:t>Cili </a:t>
            </a:r>
            <a:r>
              <a:rPr sz="3200" spc="-5" dirty="0">
                <a:latin typeface="Carlito"/>
                <a:cs typeface="Carlito"/>
              </a:rPr>
              <a:t>është </a:t>
            </a:r>
            <a:r>
              <a:rPr sz="3200" spc="5" dirty="0">
                <a:latin typeface="Carlito"/>
                <a:cs typeface="Carlito"/>
              </a:rPr>
              <a:t>kuptimi </a:t>
            </a:r>
            <a:r>
              <a:rPr sz="3200" dirty="0">
                <a:latin typeface="Carlito"/>
                <a:cs typeface="Carlito"/>
              </a:rPr>
              <a:t>praktik </a:t>
            </a:r>
            <a:r>
              <a:rPr sz="3200" spc="5" dirty="0">
                <a:latin typeface="Carlito"/>
                <a:cs typeface="Carlito"/>
              </a:rPr>
              <a:t>i </a:t>
            </a:r>
            <a:r>
              <a:rPr sz="3200" dirty="0">
                <a:latin typeface="Carlito"/>
                <a:cs typeface="Carlito"/>
              </a:rPr>
              <a:t>tyre</a:t>
            </a:r>
            <a:r>
              <a:rPr sz="3200" spc="-440" dirty="0">
                <a:latin typeface="Carlito"/>
                <a:cs typeface="Carlito"/>
              </a:rPr>
              <a:t> </a:t>
            </a:r>
            <a:r>
              <a:rPr sz="3200" spc="10" dirty="0">
                <a:latin typeface="Carlito"/>
                <a:cs typeface="Carlito"/>
              </a:rPr>
              <a:t>?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39D25E-2F66-4EA4-A9E4-294FBAE592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672" y="5485407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F4C3-6795-4D52-A9D8-63515957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221" y="228600"/>
            <a:ext cx="7704667" cy="533399"/>
          </a:xfrm>
        </p:spPr>
        <p:txBody>
          <a:bodyPr>
            <a:noAutofit/>
          </a:bodyPr>
          <a:lstStyle/>
          <a:p>
            <a:r>
              <a:rPr lang="en-US" sz="3200" dirty="0" err="1"/>
              <a:t>Shpenzimet-Bashkia</a:t>
            </a:r>
            <a:r>
              <a:rPr lang="en-US" sz="3200" dirty="0"/>
              <a:t> </a:t>
            </a:r>
            <a:r>
              <a:rPr lang="en-US" sz="3200" dirty="0" err="1"/>
              <a:t>Vorë</a:t>
            </a:r>
            <a:r>
              <a:rPr lang="en-US" sz="3200" dirty="0"/>
              <a:t> (</a:t>
            </a:r>
            <a:r>
              <a:rPr lang="en-US" sz="3200" dirty="0" err="1"/>
              <a:t>sipas</a:t>
            </a:r>
            <a:r>
              <a:rPr lang="en-US" sz="3200" dirty="0"/>
              <a:t> </a:t>
            </a:r>
            <a:r>
              <a:rPr lang="en-US" sz="3200" dirty="0" err="1"/>
              <a:t>llogarive</a:t>
            </a:r>
            <a:r>
              <a:rPr lang="en-US" sz="3200" dirty="0"/>
              <a:t> </a:t>
            </a:r>
            <a:r>
              <a:rPr lang="en-US" sz="3200" dirty="0" err="1"/>
              <a:t>ekonomike</a:t>
            </a:r>
            <a:r>
              <a:rPr lang="en-US" sz="3200" dirty="0"/>
              <a:t>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105C75-3B12-423A-90F9-E2709039A7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424" t="22868" r="23577" b="26822"/>
          <a:stretch/>
        </p:blipFill>
        <p:spPr>
          <a:xfrm>
            <a:off x="706581" y="1219200"/>
            <a:ext cx="8437419" cy="4419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210A97-4C85-4F97-ABFB-1C693779D07C}"/>
              </a:ext>
            </a:extLst>
          </p:cNvPr>
          <p:cNvSpPr txBox="1"/>
          <p:nvPr/>
        </p:nvSpPr>
        <p:spPr>
          <a:xfrm>
            <a:off x="381000" y="5638800"/>
            <a:ext cx="552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Ministria</a:t>
            </a:r>
            <a:r>
              <a:rPr lang="en-US" sz="1600" i="1" dirty="0"/>
              <a:t> e </a:t>
            </a:r>
            <a:r>
              <a:rPr lang="en-US" sz="1600" i="1" dirty="0" err="1"/>
              <a:t>Financave</a:t>
            </a:r>
            <a:r>
              <a:rPr lang="en-US" sz="1600" i="1" dirty="0"/>
              <a:t> </a:t>
            </a:r>
            <a:r>
              <a:rPr lang="en-US" sz="1600" i="1" dirty="0" err="1"/>
              <a:t>dhe</a:t>
            </a:r>
            <a:r>
              <a:rPr lang="en-US" sz="1600" i="1" dirty="0"/>
              <a:t> </a:t>
            </a:r>
            <a:r>
              <a:rPr lang="en-US" sz="1600" i="1" dirty="0" err="1"/>
              <a:t>Ekonomisë</a:t>
            </a:r>
            <a:r>
              <a:rPr lang="en-US" sz="1600" i="1" dirty="0"/>
              <a:t> (2021)</a:t>
            </a: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9366ECC5-24CC-4350-BE73-928AC3E6898B}"/>
              </a:ext>
            </a:extLst>
          </p:cNvPr>
          <p:cNvSpPr/>
          <p:nvPr/>
        </p:nvSpPr>
        <p:spPr>
          <a:xfrm>
            <a:off x="7391400" y="27902"/>
            <a:ext cx="1731510" cy="9626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1C2830-2DEF-4DA5-87D3-D9FD05A7CE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7167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4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267776-F184-41E4-8875-2027520CEA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t="26285" r="18333" b="8498"/>
          <a:stretch/>
        </p:blipFill>
        <p:spPr>
          <a:xfrm>
            <a:off x="0" y="0"/>
            <a:ext cx="9144000" cy="55626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1942B9-A35A-4EE8-8178-7D85A23B2C53}"/>
              </a:ext>
            </a:extLst>
          </p:cNvPr>
          <p:cNvSpPr txBox="1"/>
          <p:nvPr/>
        </p:nvSpPr>
        <p:spPr>
          <a:xfrm>
            <a:off x="2057400" y="5550726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Financat</a:t>
            </a:r>
            <a:r>
              <a:rPr lang="en-US" sz="1600" i="1" dirty="0"/>
              <a:t> </a:t>
            </a:r>
            <a:r>
              <a:rPr lang="en-US" sz="1600" i="1" dirty="0" err="1"/>
              <a:t>Vendore</a:t>
            </a:r>
            <a:r>
              <a:rPr lang="en-US" sz="1600" i="1" dirty="0"/>
              <a:t> (2021)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52E3025-6599-4662-ADE8-926E3F7A852F}"/>
              </a:ext>
            </a:extLst>
          </p:cNvPr>
          <p:cNvSpPr/>
          <p:nvPr/>
        </p:nvSpPr>
        <p:spPr>
          <a:xfrm>
            <a:off x="7961224" y="18245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99A185-B7FA-4C7F-B796-40DCB50891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224" y="5582592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1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4970" y="658662"/>
            <a:ext cx="327406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Buxheti</a:t>
            </a:r>
            <a:r>
              <a:rPr spc="120" dirty="0"/>
              <a:t> </a:t>
            </a:r>
            <a:r>
              <a:rPr spc="-35" dirty="0"/>
              <a:t>Vendor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D86C6B-F364-47D2-A6ED-B8C24B8EDA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228386"/>
              </p:ext>
            </p:extLst>
          </p:nvPr>
        </p:nvGraphicFramePr>
        <p:xfrm>
          <a:off x="536575" y="1981201"/>
          <a:ext cx="7684134" cy="329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023DE1-8EEF-4C96-8DFC-FD1DBAB007E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562852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DEE5-1170-4C17-A5A0-73663277E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7" y="213494"/>
            <a:ext cx="8378825" cy="1104900"/>
          </a:xfrm>
        </p:spPr>
        <p:txBody>
          <a:bodyPr>
            <a:normAutofit/>
          </a:bodyPr>
          <a:lstStyle/>
          <a:p>
            <a:r>
              <a:rPr lang="en-US" sz="3600" dirty="0" err="1"/>
              <a:t>Transparenca</a:t>
            </a:r>
            <a:r>
              <a:rPr lang="en-US" sz="3600" dirty="0"/>
              <a:t> e </a:t>
            </a:r>
            <a:r>
              <a:rPr lang="en-US" sz="3600" dirty="0" err="1"/>
              <a:t>Financave</a:t>
            </a:r>
            <a:r>
              <a:rPr lang="en-US" sz="3600" dirty="0"/>
              <a:t> </a:t>
            </a:r>
            <a:r>
              <a:rPr lang="en-US" sz="3600" dirty="0" err="1"/>
              <a:t>Publike</a:t>
            </a:r>
            <a:r>
              <a:rPr lang="en-US" sz="3600" dirty="0"/>
              <a:t> </a:t>
            </a:r>
            <a:r>
              <a:rPr lang="en-US" sz="3600" dirty="0" err="1"/>
              <a:t>Vendore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23324-3F11-4C52-8ADD-102DFD927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1143000"/>
            <a:ext cx="8378825" cy="55015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Qeverisja</a:t>
            </a:r>
            <a:r>
              <a:rPr lang="en-US" dirty="0"/>
              <a:t> e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zbatimin</a:t>
            </a:r>
            <a:r>
              <a:rPr lang="en-US" dirty="0"/>
              <a:t> e 2 </a:t>
            </a:r>
            <a:r>
              <a:rPr lang="en-US" dirty="0" err="1"/>
              <a:t>parimeve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/>
              <a:t>Transparenca</a:t>
            </a:r>
            <a:r>
              <a:rPr lang="en-US" dirty="0"/>
              <a:t>- </a:t>
            </a:r>
            <a:r>
              <a:rPr lang="en-US" b="0" dirty="0" err="1"/>
              <a:t>publikimi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informacionit</a:t>
            </a:r>
            <a:r>
              <a:rPr lang="en-US" b="0" dirty="0"/>
              <a:t> </a:t>
            </a:r>
            <a:r>
              <a:rPr lang="en-US" b="0" dirty="0" err="1"/>
              <a:t>mbi</a:t>
            </a:r>
            <a:r>
              <a:rPr lang="en-US" b="0" dirty="0"/>
              <a:t> </a:t>
            </a:r>
            <a:r>
              <a:rPr lang="en-US" b="0" dirty="0" err="1"/>
              <a:t>sigurimin</a:t>
            </a:r>
            <a:r>
              <a:rPr lang="en-US" b="0" dirty="0"/>
              <a:t> e </a:t>
            </a:r>
            <a:r>
              <a:rPr lang="en-US" b="0" dirty="0" err="1"/>
              <a:t>shërbimeve</a:t>
            </a:r>
            <a:r>
              <a:rPr lang="en-US" b="0" dirty="0"/>
              <a:t> </a:t>
            </a:r>
            <a:r>
              <a:rPr lang="en-US" b="0" dirty="0" err="1"/>
              <a:t>publike</a:t>
            </a:r>
            <a:r>
              <a:rPr lang="en-US" b="0" dirty="0"/>
              <a:t> </a:t>
            </a:r>
            <a:r>
              <a:rPr lang="en-US" b="0" dirty="0" err="1"/>
              <a:t>në</a:t>
            </a:r>
            <a:r>
              <a:rPr lang="en-US" b="0" dirty="0"/>
              <a:t> </a:t>
            </a:r>
            <a:r>
              <a:rPr lang="en-US" b="0" dirty="0" err="1"/>
              <a:t>mënyrë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tillë</a:t>
            </a:r>
            <a:r>
              <a:rPr lang="en-US" b="0" dirty="0"/>
              <a:t> </a:t>
            </a:r>
            <a:r>
              <a:rPr lang="en-US" b="0" dirty="0" err="1"/>
              <a:t>që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jetë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aksesueshëm</a:t>
            </a:r>
            <a:r>
              <a:rPr lang="en-US" b="0" dirty="0"/>
              <a:t> </a:t>
            </a:r>
            <a:r>
              <a:rPr lang="en-US" b="0" dirty="0" err="1"/>
              <a:t>dhe</a:t>
            </a:r>
            <a:r>
              <a:rPr lang="en-US" b="0" dirty="0"/>
              <a:t> </a:t>
            </a:r>
            <a:r>
              <a:rPr lang="en-US" b="0" dirty="0" err="1"/>
              <a:t>gjerësisht</a:t>
            </a:r>
            <a:r>
              <a:rPr lang="en-US" b="0" dirty="0"/>
              <a:t>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kuptueshëm</a:t>
            </a:r>
            <a:r>
              <a:rPr lang="en-US" b="0" dirty="0"/>
              <a:t> </a:t>
            </a:r>
            <a:r>
              <a:rPr lang="en-US" b="0" dirty="0" err="1"/>
              <a:t>nga</a:t>
            </a:r>
            <a:r>
              <a:rPr lang="en-US" b="0" dirty="0"/>
              <a:t> </a:t>
            </a:r>
            <a:r>
              <a:rPr lang="en-US" b="0" dirty="0" err="1"/>
              <a:t>qytetari</a:t>
            </a:r>
            <a:r>
              <a:rPr lang="en-US" b="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err="1"/>
              <a:t>Llogaridhenia</a:t>
            </a:r>
            <a:r>
              <a:rPr lang="en-US" dirty="0"/>
              <a:t>- </a:t>
            </a:r>
            <a:r>
              <a:rPr lang="en-US" b="0" dirty="0" err="1"/>
              <a:t>përgjegjshmëria</a:t>
            </a:r>
            <a:r>
              <a:rPr lang="en-US" b="0" dirty="0"/>
              <a:t> e </a:t>
            </a:r>
            <a:r>
              <a:rPr lang="en-US" b="0" dirty="0" err="1"/>
              <a:t>zyrtarëve</a:t>
            </a:r>
            <a:r>
              <a:rPr lang="en-US" b="0" dirty="0"/>
              <a:t> </a:t>
            </a:r>
            <a:r>
              <a:rPr lang="en-US" b="0" dirty="0" err="1"/>
              <a:t>publikë</a:t>
            </a:r>
            <a:r>
              <a:rPr lang="en-US" b="0" dirty="0"/>
              <a:t> </a:t>
            </a:r>
            <a:r>
              <a:rPr lang="en-US" b="0" dirty="0" err="1"/>
              <a:t>për</a:t>
            </a:r>
            <a:r>
              <a:rPr lang="en-US" b="0" dirty="0"/>
              <a:t> </a:t>
            </a:r>
            <a:r>
              <a:rPr lang="en-US" b="0" dirty="0" err="1"/>
              <a:t>veprimet</a:t>
            </a:r>
            <a:r>
              <a:rPr lang="en-US" b="0" dirty="0"/>
              <a:t> e </a:t>
            </a:r>
            <a:r>
              <a:rPr lang="en-US" b="0" dirty="0" err="1"/>
              <a:t>kryera</a:t>
            </a:r>
            <a:r>
              <a:rPr lang="en-US" b="0" dirty="0"/>
              <a:t> </a:t>
            </a:r>
            <a:r>
              <a:rPr lang="en-US" b="0" dirty="0" err="1"/>
              <a:t>në</a:t>
            </a:r>
            <a:r>
              <a:rPr lang="en-US" b="0" dirty="0"/>
              <a:t> </a:t>
            </a:r>
            <a:r>
              <a:rPr lang="en-US" b="0" dirty="0" err="1"/>
              <a:t>përputhje</a:t>
            </a:r>
            <a:r>
              <a:rPr lang="en-US" b="0" dirty="0"/>
              <a:t> me </a:t>
            </a:r>
            <a:r>
              <a:rPr lang="en-US" b="0" dirty="0" err="1"/>
              <a:t>procedurat</a:t>
            </a:r>
            <a:r>
              <a:rPr lang="en-US" b="0" dirty="0"/>
              <a:t> </a:t>
            </a:r>
            <a:r>
              <a:rPr lang="en-US" b="0" dirty="0" err="1"/>
              <a:t>ligjore</a:t>
            </a:r>
            <a:r>
              <a:rPr lang="en-US" b="0" dirty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b="0" dirty="0" err="1"/>
              <a:t>Cdo</a:t>
            </a:r>
            <a:r>
              <a:rPr lang="en-US" b="0" dirty="0"/>
              <a:t> </a:t>
            </a:r>
            <a:r>
              <a:rPr lang="en-US" dirty="0" err="1"/>
              <a:t>Autoritet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zbaton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b="0" dirty="0"/>
              <a:t>Program Transparence &amp; Ka </a:t>
            </a:r>
            <a:r>
              <a:rPr lang="en-US" b="0" dirty="0" err="1"/>
              <a:t>një</a:t>
            </a:r>
            <a:r>
              <a:rPr lang="en-US" b="0" dirty="0"/>
              <a:t> </a:t>
            </a:r>
            <a:r>
              <a:rPr lang="en-US" b="0" dirty="0" err="1"/>
              <a:t>Koordinator</a:t>
            </a:r>
            <a:r>
              <a:rPr lang="en-US" b="0" dirty="0"/>
              <a:t> </a:t>
            </a:r>
            <a:r>
              <a:rPr lang="en-US" b="0" dirty="0" err="1"/>
              <a:t>për</a:t>
            </a:r>
            <a:r>
              <a:rPr lang="en-US" b="0" dirty="0"/>
              <a:t>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drejtën</a:t>
            </a:r>
            <a:r>
              <a:rPr lang="en-US" b="0" dirty="0"/>
              <a:t> e </a:t>
            </a:r>
            <a:r>
              <a:rPr lang="en-US" b="0" dirty="0" err="1"/>
              <a:t>informimit</a:t>
            </a:r>
            <a:r>
              <a:rPr lang="en-US" b="0" dirty="0"/>
              <a:t>”, </a:t>
            </a:r>
            <a:r>
              <a:rPr lang="en-US" b="0" dirty="0" err="1"/>
              <a:t>nëpunësi</a:t>
            </a:r>
            <a:r>
              <a:rPr lang="en-US" b="0" dirty="0"/>
              <a:t> civil </a:t>
            </a:r>
            <a:r>
              <a:rPr lang="en-US" b="0" dirty="0" err="1"/>
              <a:t>i</a:t>
            </a:r>
            <a:r>
              <a:rPr lang="en-US" b="0" dirty="0"/>
              <a:t> </a:t>
            </a:r>
            <a:r>
              <a:rPr lang="en-US" b="0" dirty="0" err="1"/>
              <a:t>përcaktuar</a:t>
            </a:r>
            <a:r>
              <a:rPr lang="en-US" b="0" dirty="0"/>
              <a:t> </a:t>
            </a:r>
            <a:r>
              <a:rPr lang="en-US" b="0" dirty="0" err="1"/>
              <a:t>në</a:t>
            </a:r>
            <a:r>
              <a:rPr lang="en-US" b="0" dirty="0"/>
              <a:t> </a:t>
            </a:r>
            <a:r>
              <a:rPr lang="en-US" b="0" dirty="0" err="1"/>
              <a:t>ligjin</a:t>
            </a:r>
            <a:r>
              <a:rPr lang="en-US" b="0" dirty="0"/>
              <a:t> e </a:t>
            </a:r>
            <a:r>
              <a:rPr lang="en-US" b="0" dirty="0" err="1"/>
              <a:t>të</a:t>
            </a:r>
            <a:r>
              <a:rPr lang="en-US" b="0" dirty="0"/>
              <a:t> </a:t>
            </a:r>
            <a:r>
              <a:rPr lang="en-US" b="0" dirty="0" err="1"/>
              <a:t>drejtës</a:t>
            </a:r>
            <a:r>
              <a:rPr lang="en-US" b="0" dirty="0"/>
              <a:t> </a:t>
            </a:r>
            <a:r>
              <a:rPr lang="en-US" b="0" dirty="0" err="1"/>
              <a:t>për</a:t>
            </a:r>
            <a:r>
              <a:rPr lang="en-US" b="0" dirty="0"/>
              <a:t> </a:t>
            </a:r>
            <a:r>
              <a:rPr lang="en-US" b="0" dirty="0" err="1"/>
              <a:t>informim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7FF5D7-1C2B-4FA9-A7B3-5FD76EC1E0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06" y="5760216"/>
            <a:ext cx="3107094" cy="988853"/>
          </a:xfrm>
          <a:prstGeom prst="rect">
            <a:avLst/>
          </a:prstGeom>
        </p:spPr>
      </p:pic>
      <p:sp>
        <p:nvSpPr>
          <p:cNvPr id="5" name="object 6">
            <a:extLst>
              <a:ext uri="{FF2B5EF4-FFF2-40B4-BE49-F238E27FC236}">
                <a16:creationId xmlns:a16="http://schemas.microsoft.com/office/drawing/2014/main" id="{C0BDEDDC-4738-4768-AB1F-5411C39C84B0}"/>
              </a:ext>
            </a:extLst>
          </p:cNvPr>
          <p:cNvSpPr/>
          <p:nvPr/>
        </p:nvSpPr>
        <p:spPr>
          <a:xfrm>
            <a:off x="8000251" y="0"/>
            <a:ext cx="1127650" cy="69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C5822A-8791-4491-A31F-7F9D0B2E7F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06" y="5825979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4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666" y="835039"/>
            <a:ext cx="7074534" cy="12426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528445" marR="5080" indent="-1516380">
              <a:lnSpc>
                <a:spcPct val="101400"/>
              </a:lnSpc>
              <a:spcBef>
                <a:spcPts val="60"/>
              </a:spcBef>
            </a:pPr>
            <a:r>
              <a:rPr dirty="0"/>
              <a:t>Roli </a:t>
            </a:r>
            <a:r>
              <a:rPr spc="-10" dirty="0"/>
              <a:t>dhe </a:t>
            </a:r>
            <a:r>
              <a:rPr dirty="0"/>
              <a:t>vendi </a:t>
            </a:r>
            <a:r>
              <a:rPr spc="5" dirty="0" err="1"/>
              <a:t>i</a:t>
            </a:r>
            <a:r>
              <a:rPr spc="5" dirty="0"/>
              <a:t> </a:t>
            </a:r>
            <a:r>
              <a:rPr spc="5" dirty="0" err="1"/>
              <a:t>shoqe</a:t>
            </a:r>
            <a:r>
              <a:rPr lang="en-US" spc="5" dirty="0" err="1"/>
              <a:t>r</a:t>
            </a:r>
            <a:r>
              <a:rPr spc="5" dirty="0" err="1"/>
              <a:t>isë</a:t>
            </a:r>
            <a:r>
              <a:rPr spc="5" dirty="0"/>
              <a:t> </a:t>
            </a:r>
            <a:r>
              <a:rPr dirty="0"/>
              <a:t>civile </a:t>
            </a:r>
            <a:r>
              <a:rPr spc="-20" dirty="0"/>
              <a:t>në  </a:t>
            </a:r>
            <a:r>
              <a:rPr dirty="0"/>
              <a:t>procesin </a:t>
            </a:r>
            <a:r>
              <a:rPr spc="15" dirty="0"/>
              <a:t>e</a:t>
            </a:r>
            <a:r>
              <a:rPr spc="150" dirty="0"/>
              <a:t> </a:t>
            </a:r>
            <a:r>
              <a:rPr spc="-10" dirty="0"/>
              <a:t>buxhetit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81001" y="2209801"/>
            <a:ext cx="9067800" cy="3937164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10" dirty="0"/>
              <a:t>Ofron</a:t>
            </a:r>
            <a:r>
              <a:rPr spc="-10" dirty="0"/>
              <a:t> </a:t>
            </a:r>
            <a:r>
              <a:rPr spc="5" dirty="0"/>
              <a:t>alternativa</a:t>
            </a:r>
          </a:p>
          <a:p>
            <a:pPr marL="584835" marR="782320" lvl="1" indent="-334010">
              <a:lnSpc>
                <a:spcPct val="102400"/>
              </a:lnSpc>
              <a:spcBef>
                <a:spcPts val="680"/>
              </a:spcBef>
              <a:buChar char="-"/>
              <a:tabLst>
                <a:tab pos="441959" algn="l"/>
              </a:tabLst>
            </a:pPr>
            <a:r>
              <a:rPr sz="2750" spc="-10" dirty="0">
                <a:latin typeface="Carlito"/>
                <a:cs typeface="Carlito"/>
              </a:rPr>
              <a:t>Mbështet </a:t>
            </a:r>
            <a:r>
              <a:rPr sz="2750" spc="10" dirty="0">
                <a:latin typeface="Carlito"/>
                <a:cs typeface="Carlito"/>
              </a:rPr>
              <a:t>ose </a:t>
            </a:r>
            <a:r>
              <a:rPr sz="2750" spc="40" dirty="0">
                <a:latin typeface="Arial"/>
                <a:cs typeface="Arial"/>
              </a:rPr>
              <a:t>“</a:t>
            </a:r>
            <a:r>
              <a:rPr sz="2750" spc="40" dirty="0">
                <a:latin typeface="Carlito"/>
                <a:cs typeface="Carlito"/>
              </a:rPr>
              <a:t>bën </a:t>
            </a:r>
            <a:r>
              <a:rPr sz="2750" spc="25" dirty="0">
                <a:latin typeface="Carlito"/>
                <a:cs typeface="Carlito"/>
              </a:rPr>
              <a:t>opoziten</a:t>
            </a:r>
            <a:r>
              <a:rPr sz="2750" spc="25" dirty="0">
                <a:latin typeface="Arial"/>
                <a:cs typeface="Arial"/>
              </a:rPr>
              <a:t>” </a:t>
            </a:r>
            <a:r>
              <a:rPr sz="2750" spc="-150" dirty="0">
                <a:latin typeface="Arial"/>
                <a:cs typeface="Arial"/>
              </a:rPr>
              <a:t>e </a:t>
            </a:r>
            <a:r>
              <a:rPr sz="2750" spc="-10" dirty="0">
                <a:latin typeface="Carlito"/>
                <a:cs typeface="Carlito"/>
              </a:rPr>
              <a:t>programit </a:t>
            </a:r>
            <a:r>
              <a:rPr sz="2750" spc="-20" dirty="0">
                <a:latin typeface="Carlito"/>
                <a:cs typeface="Carlito"/>
              </a:rPr>
              <a:t>të  </a:t>
            </a:r>
            <a:r>
              <a:rPr sz="2750" spc="-15" dirty="0">
                <a:latin typeface="Carlito"/>
                <a:cs typeface="Carlito"/>
              </a:rPr>
              <a:t>organeve </a:t>
            </a:r>
            <a:r>
              <a:rPr sz="2750" spc="-10" dirty="0">
                <a:latin typeface="Carlito"/>
                <a:cs typeface="Carlito"/>
              </a:rPr>
              <a:t>të</a:t>
            </a:r>
            <a:r>
              <a:rPr sz="2750" spc="145" dirty="0">
                <a:latin typeface="Carlito"/>
                <a:cs typeface="Carlito"/>
              </a:rPr>
              <a:t> </a:t>
            </a:r>
            <a:r>
              <a:rPr sz="2750" spc="-25" dirty="0">
                <a:latin typeface="Carlito"/>
                <a:cs typeface="Carlito"/>
              </a:rPr>
              <a:t>pushtetit.</a:t>
            </a:r>
            <a:endParaRPr sz="2750" dirty="0">
              <a:latin typeface="Carlito"/>
              <a:cs typeface="Carlito"/>
            </a:endParaRPr>
          </a:p>
          <a:p>
            <a:pPr marL="441325" lvl="1" indent="-191135">
              <a:lnSpc>
                <a:spcPct val="100000"/>
              </a:lnSpc>
              <a:spcBef>
                <a:spcPts val="680"/>
              </a:spcBef>
              <a:buChar char="-"/>
              <a:tabLst>
                <a:tab pos="441959" algn="l"/>
              </a:tabLst>
            </a:pPr>
            <a:r>
              <a:rPr lang="en-US" sz="2750" spc="10" dirty="0">
                <a:latin typeface="Carlito"/>
                <a:cs typeface="Carlito"/>
              </a:rPr>
              <a:t> </a:t>
            </a:r>
            <a:r>
              <a:rPr sz="2750" spc="10" dirty="0" err="1">
                <a:latin typeface="Carlito"/>
                <a:cs typeface="Carlito"/>
              </a:rPr>
              <a:t>Ndihmon</a:t>
            </a:r>
            <a:r>
              <a:rPr sz="2750" spc="10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në </a:t>
            </a:r>
            <a:r>
              <a:rPr sz="2750" spc="-10" dirty="0">
                <a:latin typeface="Carlito"/>
                <a:cs typeface="Carlito"/>
              </a:rPr>
              <a:t>përpunimin </a:t>
            </a:r>
            <a:r>
              <a:rPr sz="2750" spc="10" dirty="0">
                <a:latin typeface="Carlito"/>
                <a:cs typeface="Carlito"/>
              </a:rPr>
              <a:t>e</a:t>
            </a:r>
            <a:r>
              <a:rPr sz="2750" spc="-10" dirty="0">
                <a:latin typeface="Carlito"/>
                <a:cs typeface="Carlito"/>
              </a:rPr>
              <a:t> opinionit.</a:t>
            </a:r>
            <a:endParaRPr sz="2750" dirty="0">
              <a:latin typeface="Carlito"/>
              <a:cs typeface="Carlito"/>
            </a:endParaRPr>
          </a:p>
          <a:p>
            <a:pPr marL="12700" marR="610870">
              <a:lnSpc>
                <a:spcPct val="102499"/>
              </a:lnSpc>
              <a:spcBef>
                <a:spcPts val="670"/>
              </a:spcBef>
              <a:tabLst>
                <a:tab pos="584200" algn="l"/>
                <a:tab pos="584835" algn="l"/>
              </a:tabLst>
            </a:pPr>
            <a:endParaRPr lang="en-US" i="1" spc="40" dirty="0">
              <a:latin typeface="Carlito"/>
              <a:cs typeface="Carlito"/>
            </a:endParaRPr>
          </a:p>
          <a:p>
            <a:pPr marL="12700" marR="610870">
              <a:lnSpc>
                <a:spcPct val="102499"/>
              </a:lnSpc>
              <a:spcBef>
                <a:spcPts val="670"/>
              </a:spcBef>
              <a:tabLst>
                <a:tab pos="584200" algn="l"/>
                <a:tab pos="584835" algn="l"/>
              </a:tabLst>
            </a:pPr>
            <a:r>
              <a:rPr i="1" spc="40" dirty="0" err="1">
                <a:latin typeface="Carlito"/>
                <a:cs typeface="Carlito"/>
              </a:rPr>
              <a:t>Bashk</a:t>
            </a:r>
            <a:r>
              <a:rPr spc="40" dirty="0" err="1"/>
              <a:t>ë</a:t>
            </a:r>
            <a:r>
              <a:rPr i="1" spc="40" dirty="0" err="1">
                <a:latin typeface="Carlito"/>
                <a:cs typeface="Carlito"/>
              </a:rPr>
              <a:t>punon</a:t>
            </a:r>
            <a:r>
              <a:rPr lang="en-US" i="1" spc="15" dirty="0"/>
              <a:t> me </a:t>
            </a:r>
            <a:r>
              <a:rPr i="1" spc="15" dirty="0" err="1">
                <a:latin typeface="Carlito"/>
                <a:cs typeface="Carlito"/>
              </a:rPr>
              <a:t>Institucionet</a:t>
            </a:r>
            <a:r>
              <a:rPr i="1" spc="15" dirty="0">
                <a:latin typeface="Carlito"/>
                <a:cs typeface="Carlito"/>
              </a:rPr>
              <a:t> </a:t>
            </a:r>
            <a:r>
              <a:rPr i="1" spc="10" dirty="0">
                <a:latin typeface="Carlito"/>
                <a:cs typeface="Carlito"/>
              </a:rPr>
              <a:t>e </a:t>
            </a:r>
            <a:r>
              <a:rPr i="1" spc="25" dirty="0">
                <a:latin typeface="Carlito"/>
                <a:cs typeface="Carlito"/>
              </a:rPr>
              <a:t>huaja </a:t>
            </a:r>
            <a:r>
              <a:rPr i="1" spc="30" dirty="0">
                <a:latin typeface="Carlito"/>
                <a:cs typeface="Carlito"/>
              </a:rPr>
              <a:t>në</a:t>
            </a:r>
            <a:r>
              <a:rPr i="1" spc="-300" dirty="0">
                <a:latin typeface="Carlito"/>
                <a:cs typeface="Carlito"/>
              </a:rPr>
              <a:t> </a:t>
            </a:r>
            <a:r>
              <a:rPr i="1" spc="5" dirty="0">
                <a:latin typeface="Carlito"/>
                <a:cs typeface="Carlito"/>
              </a:rPr>
              <a:t>nivel  </a:t>
            </a:r>
            <a:r>
              <a:rPr i="1" spc="20" dirty="0">
                <a:latin typeface="Carlito"/>
                <a:cs typeface="Carlito"/>
              </a:rPr>
              <a:t>vendor</a:t>
            </a:r>
            <a:r>
              <a:rPr i="1" spc="-20" dirty="0">
                <a:latin typeface="Carlito"/>
                <a:cs typeface="Carlito"/>
              </a:rPr>
              <a:t> </a:t>
            </a:r>
            <a:r>
              <a:rPr i="1" spc="35" dirty="0" err="1">
                <a:latin typeface="Carlito"/>
                <a:cs typeface="Carlito"/>
              </a:rPr>
              <a:t>dhe</a:t>
            </a:r>
            <a:r>
              <a:rPr lang="en-US" i="1" spc="35" dirty="0">
                <a:latin typeface="Carlito"/>
                <a:cs typeface="Carlito"/>
              </a:rPr>
              <a:t> </a:t>
            </a:r>
            <a:r>
              <a:rPr i="1" spc="20" dirty="0" err="1">
                <a:latin typeface="Carlito"/>
                <a:cs typeface="Carlito"/>
              </a:rPr>
              <a:t>Institucionet</a:t>
            </a:r>
            <a:r>
              <a:rPr i="1" spc="20" dirty="0">
                <a:latin typeface="Carlito"/>
                <a:cs typeface="Carlito"/>
              </a:rPr>
              <a:t> </a:t>
            </a:r>
            <a:r>
              <a:rPr i="1" spc="10" dirty="0">
                <a:latin typeface="Carlito"/>
                <a:cs typeface="Carlito"/>
              </a:rPr>
              <a:t>e </a:t>
            </a:r>
            <a:r>
              <a:rPr i="1" spc="20" dirty="0">
                <a:latin typeface="Carlito"/>
                <a:cs typeface="Carlito"/>
              </a:rPr>
              <a:t>pushtetit </a:t>
            </a:r>
            <a:r>
              <a:rPr i="1" spc="25" dirty="0">
                <a:latin typeface="Carlito"/>
                <a:cs typeface="Carlito"/>
              </a:rPr>
              <a:t>qendror </a:t>
            </a:r>
            <a:r>
              <a:rPr i="1" spc="30" dirty="0">
                <a:latin typeface="Carlito"/>
                <a:cs typeface="Carlito"/>
              </a:rPr>
              <a:t>që </a:t>
            </a:r>
            <a:r>
              <a:rPr i="1" spc="10" dirty="0">
                <a:latin typeface="Carlito"/>
                <a:cs typeface="Carlito"/>
              </a:rPr>
              <a:t>veprojnë</a:t>
            </a:r>
            <a:r>
              <a:rPr i="1" spc="-210" dirty="0">
                <a:latin typeface="Carlito"/>
                <a:cs typeface="Carlito"/>
              </a:rPr>
              <a:t> </a:t>
            </a:r>
            <a:r>
              <a:rPr i="1" spc="45" dirty="0">
                <a:latin typeface="Carlito"/>
                <a:cs typeface="Carlito"/>
              </a:rPr>
              <a:t>në  </a:t>
            </a:r>
            <a:r>
              <a:rPr i="1" spc="5" dirty="0">
                <a:latin typeface="Carlito"/>
                <a:cs typeface="Carlito"/>
              </a:rPr>
              <a:t>nivel</a:t>
            </a:r>
            <a:r>
              <a:rPr i="1" spc="40" dirty="0">
                <a:latin typeface="Carlito"/>
                <a:cs typeface="Carlito"/>
              </a:rPr>
              <a:t> </a:t>
            </a:r>
            <a:r>
              <a:rPr i="1" spc="-15" dirty="0">
                <a:latin typeface="Carlito"/>
                <a:cs typeface="Carlito"/>
              </a:rPr>
              <a:t>vendor.</a:t>
            </a: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095438-6E43-4132-8672-870CFA49D3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906" y="5911526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7410" y="498642"/>
            <a:ext cx="232918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spc="-190" dirty="0">
                <a:latin typeface="Carlito"/>
                <a:cs typeface="Carlito"/>
              </a:rPr>
              <a:t>K</a:t>
            </a:r>
            <a:r>
              <a:rPr sz="4400" b="0" spc="10" dirty="0">
                <a:latin typeface="Carlito"/>
                <a:cs typeface="Carlito"/>
              </a:rPr>
              <a:t>O</a:t>
            </a:r>
            <a:r>
              <a:rPr sz="4400" b="0" spc="-20" dirty="0">
                <a:latin typeface="Carlito"/>
                <a:cs typeface="Carlito"/>
              </a:rPr>
              <a:t>M</a:t>
            </a:r>
            <a:r>
              <a:rPr sz="4400" b="0" spc="10" dirty="0">
                <a:latin typeface="Carlito"/>
                <a:cs typeface="Carlito"/>
              </a:rPr>
              <a:t>EN</a:t>
            </a:r>
            <a:r>
              <a:rPr sz="4400" b="0" spc="25" dirty="0">
                <a:latin typeface="Carlito"/>
                <a:cs typeface="Carlito"/>
              </a:rPr>
              <a:t>T</a:t>
            </a:r>
            <a:r>
              <a:rPr sz="4400" b="0" spc="10" dirty="0">
                <a:latin typeface="Carlito"/>
                <a:cs typeface="Carlito"/>
              </a:rPr>
              <a:t>E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852477"/>
            <a:ext cx="8166100" cy="43606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  <a:tab pos="1375410" algn="l"/>
                <a:tab pos="2595880" algn="l"/>
                <a:tab pos="3663950" algn="l"/>
                <a:tab pos="5952490" algn="l"/>
              </a:tabLst>
            </a:pPr>
            <a:r>
              <a:rPr lang="en-US" sz="3200" spc="-70" dirty="0" err="1">
                <a:latin typeface="Carlito"/>
                <a:cs typeface="Carlito"/>
              </a:rPr>
              <a:t>Pe</a:t>
            </a:r>
            <a:r>
              <a:rPr sz="3200" spc="-70" dirty="0" err="1">
                <a:latin typeface="Carlito"/>
                <a:cs typeface="Carlito"/>
              </a:rPr>
              <a:t>r</a:t>
            </a:r>
            <a:r>
              <a:rPr sz="3200" spc="-10" dirty="0" err="1">
                <a:latin typeface="Carlito"/>
                <a:cs typeface="Carlito"/>
              </a:rPr>
              <a:t>g</a:t>
            </a:r>
            <a:r>
              <a:rPr sz="3200" spc="-20" dirty="0" err="1">
                <a:latin typeface="Carlito"/>
                <a:cs typeface="Carlito"/>
              </a:rPr>
              <a:t>j</a:t>
            </a:r>
            <a:r>
              <a:rPr sz="3200" spc="5" dirty="0" err="1">
                <a:latin typeface="Carlito"/>
                <a:cs typeface="Carlito"/>
              </a:rPr>
              <a:t>i</a:t>
            </a:r>
            <a:r>
              <a:rPr sz="3200" spc="-15" dirty="0" err="1">
                <a:latin typeface="Carlito"/>
                <a:cs typeface="Carlito"/>
              </a:rPr>
              <a:t>t</a:t>
            </a:r>
            <a:r>
              <a:rPr sz="3200" spc="40" dirty="0" err="1">
                <a:latin typeface="Carlito"/>
                <a:cs typeface="Carlito"/>
              </a:rPr>
              <a:t>h</a:t>
            </a:r>
            <a:r>
              <a:rPr sz="3200" spc="-25" dirty="0" err="1">
                <a:latin typeface="Carlito"/>
                <a:cs typeface="Carlito"/>
              </a:rPr>
              <a:t>e</a:t>
            </a:r>
            <a:r>
              <a:rPr sz="3200" spc="15" dirty="0" err="1">
                <a:latin typeface="Carlito"/>
                <a:cs typeface="Carlito"/>
              </a:rPr>
              <a:t>s</a:t>
            </a:r>
            <a:r>
              <a:rPr sz="3200" spc="5" dirty="0" err="1">
                <a:latin typeface="Carlito"/>
                <a:cs typeface="Carlito"/>
              </a:rPr>
              <a:t>i</a:t>
            </a:r>
            <a:r>
              <a:rPr sz="3200" spc="25" dirty="0" err="1">
                <a:latin typeface="Carlito"/>
                <a:cs typeface="Carlito"/>
              </a:rPr>
              <a:t>s</a:t>
            </a:r>
            <a:r>
              <a:rPr sz="3200" spc="5" dirty="0" err="1">
                <a:latin typeface="Carlito"/>
                <a:cs typeface="Carlito"/>
              </a:rPr>
              <a:t>h</a:t>
            </a:r>
            <a:r>
              <a:rPr lang="en-US" sz="3200" spc="5" dirty="0" err="1">
                <a:latin typeface="Carlito"/>
                <a:cs typeface="Carlito"/>
              </a:rPr>
              <a:t>t</a:t>
            </a:r>
            <a:r>
              <a:rPr sz="3200" spc="5" dirty="0">
                <a:latin typeface="Carlito"/>
                <a:cs typeface="Carlito"/>
              </a:rPr>
              <a:t>  </a:t>
            </a:r>
            <a:r>
              <a:rPr sz="3200" spc="10" dirty="0">
                <a:latin typeface="Carlito"/>
                <a:cs typeface="Carlito"/>
              </a:rPr>
              <a:t>buxheti vendor behet </a:t>
            </a:r>
            <a:r>
              <a:rPr sz="3200" dirty="0">
                <a:latin typeface="Carlito"/>
                <a:cs typeface="Carlito"/>
              </a:rPr>
              <a:t>me</a:t>
            </a:r>
            <a:r>
              <a:rPr sz="3200" spc="-325" dirty="0">
                <a:latin typeface="Carlito"/>
                <a:cs typeface="Carlito"/>
              </a:rPr>
              <a:t> </a:t>
            </a:r>
            <a:r>
              <a:rPr sz="3200" dirty="0" err="1">
                <a:latin typeface="Carlito"/>
                <a:cs typeface="Carlito"/>
              </a:rPr>
              <a:t>pjesmarrje</a:t>
            </a:r>
            <a:r>
              <a:rPr sz="3200" dirty="0">
                <a:latin typeface="Carlito"/>
                <a:cs typeface="Carlito"/>
              </a:rPr>
              <a:t>.</a:t>
            </a:r>
            <a:endParaRPr lang="en-US" sz="3200" dirty="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355600" algn="l"/>
                <a:tab pos="356235" algn="l"/>
                <a:tab pos="1375410" algn="l"/>
                <a:tab pos="2595880" algn="l"/>
                <a:tab pos="3663950" algn="l"/>
                <a:tab pos="5952490" algn="l"/>
              </a:tabLst>
            </a:pPr>
            <a:endParaRPr sz="3200"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805"/>
              </a:spcBef>
              <a:tabLst>
                <a:tab pos="355600" algn="l"/>
                <a:tab pos="356235" algn="l"/>
              </a:tabLst>
            </a:pPr>
            <a:r>
              <a:rPr sz="3200" b="1" spc="5" dirty="0">
                <a:latin typeface="Carlito"/>
                <a:cs typeface="Carlito"/>
              </a:rPr>
              <a:t>Shoqeria </a:t>
            </a:r>
            <a:r>
              <a:rPr sz="3200" b="1" spc="15" dirty="0">
                <a:latin typeface="Carlito"/>
                <a:cs typeface="Carlito"/>
              </a:rPr>
              <a:t>civile </a:t>
            </a:r>
            <a:r>
              <a:rPr sz="3200" b="1" spc="10" dirty="0">
                <a:latin typeface="Carlito"/>
                <a:cs typeface="Carlito"/>
              </a:rPr>
              <a:t>mund </a:t>
            </a:r>
            <a:r>
              <a:rPr sz="3200" b="1" spc="5" dirty="0">
                <a:latin typeface="Carlito"/>
                <a:cs typeface="Carlito"/>
              </a:rPr>
              <a:t>dhe </a:t>
            </a:r>
            <a:r>
              <a:rPr sz="3200" b="1" spc="10" dirty="0">
                <a:latin typeface="Carlito"/>
                <a:cs typeface="Carlito"/>
              </a:rPr>
              <a:t>duhet </a:t>
            </a:r>
            <a:r>
              <a:rPr sz="3200" b="1" spc="-25" dirty="0">
                <a:latin typeface="Carlito"/>
                <a:cs typeface="Carlito"/>
              </a:rPr>
              <a:t>te</a:t>
            </a:r>
            <a:r>
              <a:rPr sz="3200" b="1" spc="-405" dirty="0">
                <a:latin typeface="Carlito"/>
                <a:cs typeface="Carlito"/>
              </a:rPr>
              <a:t> </a:t>
            </a:r>
            <a:r>
              <a:rPr sz="3200" b="1" spc="5" dirty="0"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i="1" spc="-140" dirty="0">
                <a:latin typeface="Carlito"/>
                <a:cs typeface="Carlito"/>
              </a:rPr>
              <a:t>Te </a:t>
            </a:r>
            <a:r>
              <a:rPr sz="3200" i="1" spc="5" dirty="0">
                <a:latin typeface="Carlito"/>
                <a:cs typeface="Carlito"/>
              </a:rPr>
              <a:t>godase </a:t>
            </a:r>
            <a:r>
              <a:rPr sz="3200" i="1" dirty="0">
                <a:latin typeface="Carlito"/>
                <a:cs typeface="Carlito"/>
              </a:rPr>
              <a:t>formalizmin </a:t>
            </a:r>
            <a:r>
              <a:rPr sz="3200" i="1" spc="5" dirty="0">
                <a:latin typeface="Carlito"/>
                <a:cs typeface="Carlito"/>
              </a:rPr>
              <a:t>ne diskutimet</a:t>
            </a:r>
            <a:r>
              <a:rPr sz="3200" i="1" spc="-175" dirty="0">
                <a:latin typeface="Carlito"/>
                <a:cs typeface="Carlito"/>
              </a:rPr>
              <a:t> </a:t>
            </a:r>
            <a:r>
              <a:rPr sz="3200" i="1" spc="5" dirty="0">
                <a:latin typeface="Carlito"/>
                <a:cs typeface="Carlito"/>
              </a:rPr>
              <a:t>publike.</a:t>
            </a:r>
            <a:endParaRPr sz="3200" dirty="0">
              <a:latin typeface="Carlito"/>
              <a:cs typeface="Carlito"/>
            </a:endParaRPr>
          </a:p>
          <a:p>
            <a:pPr marL="355600" marR="5080" indent="-343535">
              <a:lnSpc>
                <a:spcPct val="101699"/>
              </a:lnSpc>
              <a:spcBef>
                <a:spcPts val="6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i="1" spc="-140" dirty="0">
                <a:latin typeface="Carlito"/>
                <a:cs typeface="Carlito"/>
              </a:rPr>
              <a:t>Te </a:t>
            </a:r>
            <a:r>
              <a:rPr sz="3200" i="1" spc="-5" dirty="0">
                <a:latin typeface="Carlito"/>
                <a:cs typeface="Carlito"/>
              </a:rPr>
              <a:t>rrite </a:t>
            </a:r>
            <a:r>
              <a:rPr sz="3200" i="1" spc="-15" dirty="0">
                <a:latin typeface="Carlito"/>
                <a:cs typeface="Carlito"/>
              </a:rPr>
              <a:t>cilesine </a:t>
            </a:r>
            <a:r>
              <a:rPr sz="3200" i="1" spc="10" dirty="0">
                <a:latin typeface="Carlito"/>
                <a:cs typeface="Carlito"/>
              </a:rPr>
              <a:t>e </a:t>
            </a:r>
            <a:r>
              <a:rPr sz="3200" i="1" spc="-10" dirty="0">
                <a:latin typeface="Carlito"/>
                <a:cs typeface="Carlito"/>
              </a:rPr>
              <a:t>pjesmarresve </a:t>
            </a:r>
            <a:r>
              <a:rPr sz="3200" i="1" spc="-20" dirty="0">
                <a:latin typeface="Carlito"/>
                <a:cs typeface="Carlito"/>
              </a:rPr>
              <a:t>dhe </a:t>
            </a:r>
            <a:r>
              <a:rPr sz="3200" i="1" spc="-10" dirty="0" err="1">
                <a:latin typeface="Carlito"/>
                <a:cs typeface="Carlito"/>
              </a:rPr>
              <a:t>ti</a:t>
            </a:r>
            <a:r>
              <a:rPr sz="3200" i="1" spc="-10" dirty="0">
                <a:latin typeface="Carlito"/>
                <a:cs typeface="Carlito"/>
              </a:rPr>
              <a:t> </a:t>
            </a:r>
            <a:r>
              <a:rPr sz="3200" i="1" spc="-15" dirty="0" err="1">
                <a:latin typeface="Carlito"/>
                <a:cs typeface="Carlito"/>
              </a:rPr>
              <a:t>or</a:t>
            </a:r>
            <a:r>
              <a:rPr lang="en-US" sz="3200" i="1" spc="-15" dirty="0" err="1">
                <a:latin typeface="Carlito"/>
                <a:cs typeface="Carlito"/>
              </a:rPr>
              <a:t>i</a:t>
            </a:r>
            <a:r>
              <a:rPr sz="3200" i="1" spc="-15" dirty="0" err="1">
                <a:latin typeface="Carlito"/>
                <a:cs typeface="Carlito"/>
              </a:rPr>
              <a:t>entoj</a:t>
            </a:r>
            <a:r>
              <a:rPr sz="3200" spc="-15" dirty="0" err="1">
                <a:latin typeface="Carlito"/>
                <a:cs typeface="Carlito"/>
              </a:rPr>
              <a:t>ë</a:t>
            </a:r>
            <a:r>
              <a:rPr sz="3200" spc="-15" dirty="0">
                <a:latin typeface="Carlito"/>
                <a:cs typeface="Carlito"/>
              </a:rPr>
              <a:t>  </a:t>
            </a:r>
            <a:r>
              <a:rPr sz="3200" i="1" spc="-30" dirty="0">
                <a:latin typeface="Carlito"/>
                <a:cs typeface="Carlito"/>
              </a:rPr>
              <a:t>ata </a:t>
            </a:r>
            <a:r>
              <a:rPr sz="3200" i="1" spc="10" dirty="0">
                <a:latin typeface="Carlito"/>
                <a:cs typeface="Carlito"/>
              </a:rPr>
              <a:t>p</a:t>
            </a:r>
            <a:r>
              <a:rPr sz="3200" spc="10" dirty="0">
                <a:latin typeface="Carlito"/>
                <a:cs typeface="Carlito"/>
              </a:rPr>
              <a:t>ë</a:t>
            </a:r>
            <a:r>
              <a:rPr sz="3200" i="1" spc="10" dirty="0">
                <a:latin typeface="Carlito"/>
                <a:cs typeface="Carlito"/>
              </a:rPr>
              <a:t>rse marrin </a:t>
            </a:r>
            <a:r>
              <a:rPr sz="3200" i="1" spc="15" dirty="0">
                <a:latin typeface="Carlito"/>
                <a:cs typeface="Carlito"/>
              </a:rPr>
              <a:t>pjes</a:t>
            </a:r>
            <a:r>
              <a:rPr sz="3200" spc="15" dirty="0">
                <a:latin typeface="Carlito"/>
                <a:cs typeface="Carlito"/>
              </a:rPr>
              <a:t>ë </a:t>
            </a:r>
            <a:r>
              <a:rPr sz="3200" i="1" spc="5" dirty="0">
                <a:latin typeface="Carlito"/>
                <a:cs typeface="Carlito"/>
              </a:rPr>
              <a:t>dhe </a:t>
            </a:r>
            <a:r>
              <a:rPr sz="3200" i="1" spc="10" dirty="0">
                <a:latin typeface="Carlito"/>
                <a:cs typeface="Carlito"/>
              </a:rPr>
              <a:t>roli </a:t>
            </a:r>
            <a:r>
              <a:rPr sz="3200" i="1" spc="5" dirty="0">
                <a:latin typeface="Carlito"/>
                <a:cs typeface="Carlito"/>
              </a:rPr>
              <a:t>i</a:t>
            </a:r>
            <a:r>
              <a:rPr sz="3200" i="1" spc="-240" dirty="0">
                <a:latin typeface="Carlito"/>
                <a:cs typeface="Carlito"/>
              </a:rPr>
              <a:t> </a:t>
            </a:r>
            <a:r>
              <a:rPr sz="3200" i="1" spc="5" dirty="0">
                <a:latin typeface="Carlito"/>
                <a:cs typeface="Carlito"/>
              </a:rPr>
              <a:t>tyre.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i="1" spc="-140" dirty="0">
                <a:latin typeface="Carlito"/>
                <a:cs typeface="Carlito"/>
              </a:rPr>
              <a:t>Te </a:t>
            </a:r>
            <a:r>
              <a:rPr sz="3200" i="1" spc="5" dirty="0">
                <a:latin typeface="Carlito"/>
                <a:cs typeface="Carlito"/>
              </a:rPr>
              <a:t>dal</a:t>
            </a:r>
            <a:r>
              <a:rPr sz="3200" spc="5" dirty="0">
                <a:latin typeface="Carlito"/>
                <a:cs typeface="Carlito"/>
              </a:rPr>
              <a:t>ë </a:t>
            </a:r>
            <a:r>
              <a:rPr sz="3200" i="1" spc="10" dirty="0">
                <a:latin typeface="Carlito"/>
                <a:cs typeface="Carlito"/>
              </a:rPr>
              <a:t>me </a:t>
            </a:r>
            <a:r>
              <a:rPr sz="3200" i="1" spc="5" dirty="0">
                <a:latin typeface="Carlito"/>
                <a:cs typeface="Carlito"/>
              </a:rPr>
              <a:t>alternativa</a:t>
            </a:r>
            <a:r>
              <a:rPr sz="3200" i="1" spc="-35" dirty="0">
                <a:latin typeface="Carlito"/>
                <a:cs typeface="Carlito"/>
              </a:rPr>
              <a:t> </a:t>
            </a:r>
            <a:r>
              <a:rPr sz="3200" i="1" spc="5" dirty="0">
                <a:latin typeface="Carlito"/>
                <a:cs typeface="Carlito"/>
              </a:rPr>
              <a:t>konkrete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B75BF2-D737-4617-BAEF-4E61608455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306" y="5917649"/>
            <a:ext cx="2954694" cy="94035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963612"/>
            <a:ext cx="8092440" cy="49307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14604">
              <a:lnSpc>
                <a:spcPts val="2930"/>
              </a:lnSpc>
              <a:spcBef>
                <a:spcPts val="459"/>
              </a:spcBef>
            </a:pPr>
            <a:r>
              <a:rPr sz="2700" spc="-65" dirty="0">
                <a:latin typeface="Carlito"/>
                <a:cs typeface="Carlito"/>
              </a:rPr>
              <a:t>-Të </a:t>
            </a:r>
            <a:r>
              <a:rPr sz="2700" dirty="0">
                <a:latin typeface="Carlito"/>
                <a:cs typeface="Carlito"/>
              </a:rPr>
              <a:t>krijohet bindja </a:t>
            </a:r>
            <a:r>
              <a:rPr sz="2700" spc="-25" dirty="0">
                <a:latin typeface="Carlito"/>
                <a:cs typeface="Carlito"/>
              </a:rPr>
              <a:t>për </a:t>
            </a:r>
            <a:r>
              <a:rPr sz="2700" spc="-5" dirty="0">
                <a:latin typeface="Carlito"/>
                <a:cs typeface="Carlito"/>
              </a:rPr>
              <a:t>mundësitë </a:t>
            </a:r>
            <a:r>
              <a:rPr sz="2700" dirty="0">
                <a:latin typeface="Carlito"/>
                <a:cs typeface="Carlito"/>
              </a:rPr>
              <a:t>e </a:t>
            </a:r>
            <a:r>
              <a:rPr sz="2700" spc="-25" dirty="0">
                <a:latin typeface="Carlito"/>
                <a:cs typeface="Carlito"/>
              </a:rPr>
              <a:t>zhvillimit </a:t>
            </a:r>
            <a:r>
              <a:rPr sz="2700" spc="5" dirty="0">
                <a:latin typeface="Carlito"/>
                <a:cs typeface="Carlito"/>
              </a:rPr>
              <a:t>në </a:t>
            </a:r>
            <a:r>
              <a:rPr sz="2700" spc="-5" dirty="0">
                <a:latin typeface="Carlito"/>
                <a:cs typeface="Carlito"/>
              </a:rPr>
              <a:t>territorin  </a:t>
            </a:r>
            <a:r>
              <a:rPr sz="2700" dirty="0">
                <a:latin typeface="Carlito"/>
                <a:cs typeface="Carlito"/>
              </a:rPr>
              <a:t>e njësisë </a:t>
            </a:r>
            <a:r>
              <a:rPr sz="2700" spc="-10" dirty="0">
                <a:latin typeface="Carlito"/>
                <a:cs typeface="Carlito"/>
              </a:rPr>
              <a:t>përkatëse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vendore</a:t>
            </a:r>
          </a:p>
          <a:p>
            <a:pPr marL="12700" marR="5080">
              <a:lnSpc>
                <a:spcPts val="2930"/>
              </a:lnSpc>
              <a:spcBef>
                <a:spcPts val="675"/>
              </a:spcBef>
              <a:buChar char="-"/>
              <a:tabLst>
                <a:tab pos="250825" algn="l"/>
                <a:tab pos="251460" algn="l"/>
                <a:tab pos="1843405" algn="l"/>
                <a:tab pos="2329815" algn="l"/>
                <a:tab pos="3197225" algn="l"/>
                <a:tab pos="3606800" algn="l"/>
                <a:tab pos="5361305" algn="l"/>
                <a:tab pos="6066790" algn="l"/>
                <a:tab pos="6800850" algn="l"/>
              </a:tabLst>
            </a:pPr>
            <a:r>
              <a:rPr sz="2700" spc="-45" dirty="0">
                <a:latin typeface="Carlito"/>
                <a:cs typeface="Carlito"/>
              </a:rPr>
              <a:t>P</a:t>
            </a:r>
            <a:r>
              <a:rPr sz="2700" dirty="0">
                <a:latin typeface="Carlito"/>
                <a:cs typeface="Carlito"/>
              </a:rPr>
              <a:t>ë</a:t>
            </a:r>
            <a:r>
              <a:rPr sz="2700" spc="-40" dirty="0">
                <a:latin typeface="Carlito"/>
                <a:cs typeface="Carlito"/>
              </a:rPr>
              <a:t>r</a:t>
            </a:r>
            <a:r>
              <a:rPr sz="2700" spc="-20" dirty="0">
                <a:latin typeface="Carlito"/>
                <a:cs typeface="Carlito"/>
              </a:rPr>
              <a:t>ca</a:t>
            </a:r>
            <a:r>
              <a:rPr sz="2700" spc="-30" dirty="0">
                <a:latin typeface="Carlito"/>
                <a:cs typeface="Carlito"/>
              </a:rPr>
              <a:t>k</a:t>
            </a:r>
            <a:r>
              <a:rPr sz="2700" dirty="0">
                <a:latin typeface="Carlito"/>
                <a:cs typeface="Carlito"/>
              </a:rPr>
              <a:t>t</a:t>
            </a:r>
            <a:r>
              <a:rPr sz="2700" spc="-30" dirty="0">
                <a:latin typeface="Carlito"/>
                <a:cs typeface="Carlito"/>
              </a:rPr>
              <a:t>i</a:t>
            </a:r>
            <a:r>
              <a:rPr sz="2700" spc="15" dirty="0">
                <a:latin typeface="Carlito"/>
                <a:cs typeface="Carlito"/>
              </a:rPr>
              <a:t>m</a:t>
            </a:r>
            <a:r>
              <a:rPr sz="2700" dirty="0">
                <a:latin typeface="Carlito"/>
                <a:cs typeface="Carlito"/>
              </a:rPr>
              <a:t>i	</a:t>
            </a:r>
            <a:r>
              <a:rPr sz="2700" spc="5" dirty="0">
                <a:latin typeface="Carlito"/>
                <a:cs typeface="Carlito"/>
              </a:rPr>
              <a:t>n</a:t>
            </a:r>
            <a:r>
              <a:rPr sz="2700" dirty="0">
                <a:latin typeface="Carlito"/>
                <a:cs typeface="Carlito"/>
              </a:rPr>
              <a:t>ë	e</a:t>
            </a:r>
            <a:r>
              <a:rPr sz="2700" spc="20" dirty="0">
                <a:latin typeface="Carlito"/>
                <a:cs typeface="Carlito"/>
              </a:rPr>
              <a:t>m</a:t>
            </a:r>
            <a:r>
              <a:rPr sz="2700" spc="-70" dirty="0">
                <a:latin typeface="Carlito"/>
                <a:cs typeface="Carlito"/>
              </a:rPr>
              <a:t>ë</a:t>
            </a:r>
            <a:r>
              <a:rPr sz="2700" dirty="0">
                <a:latin typeface="Carlito"/>
                <a:cs typeface="Carlito"/>
              </a:rPr>
              <a:t>r	</a:t>
            </a:r>
            <a:r>
              <a:rPr sz="2700" spc="-85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ë	</a:t>
            </a:r>
            <a:r>
              <a:rPr sz="2700" spc="-105" dirty="0">
                <a:latin typeface="Carlito"/>
                <a:cs typeface="Carlito"/>
              </a:rPr>
              <a:t>k</a:t>
            </a:r>
            <a:r>
              <a:rPr sz="2700" spc="-5" dirty="0">
                <a:latin typeface="Carlito"/>
                <a:cs typeface="Carlito"/>
              </a:rPr>
              <a:t>o</a:t>
            </a:r>
            <a:r>
              <a:rPr sz="2700" spc="15" dirty="0">
                <a:latin typeface="Carlito"/>
                <a:cs typeface="Carlito"/>
              </a:rPr>
              <a:t>m</a:t>
            </a:r>
            <a:r>
              <a:rPr sz="2700" dirty="0">
                <a:latin typeface="Carlito"/>
                <a:cs typeface="Carlito"/>
              </a:rPr>
              <a:t>un</a:t>
            </a:r>
            <a:r>
              <a:rPr sz="2700" spc="-25" dirty="0">
                <a:latin typeface="Carlito"/>
                <a:cs typeface="Carlito"/>
              </a:rPr>
              <a:t>i</a:t>
            </a:r>
            <a:r>
              <a:rPr sz="2700" spc="-85" dirty="0">
                <a:latin typeface="Carlito"/>
                <a:cs typeface="Carlito"/>
              </a:rPr>
              <a:t>t</a:t>
            </a:r>
            <a:r>
              <a:rPr sz="2700" dirty="0">
                <a:latin typeface="Carlito"/>
                <a:cs typeface="Carlito"/>
              </a:rPr>
              <a:t>et</a:t>
            </a:r>
            <a:r>
              <a:rPr sz="2700" spc="-20" dirty="0">
                <a:latin typeface="Carlito"/>
                <a:cs typeface="Carlito"/>
              </a:rPr>
              <a:t>i</a:t>
            </a:r>
            <a:r>
              <a:rPr sz="2700" dirty="0">
                <a:latin typeface="Carlito"/>
                <a:cs typeface="Carlito"/>
              </a:rPr>
              <a:t>t	</a:t>
            </a:r>
            <a:r>
              <a:rPr sz="2700" spc="-20" dirty="0">
                <a:latin typeface="Carlito"/>
                <a:cs typeface="Carlito"/>
              </a:rPr>
              <a:t>c</a:t>
            </a:r>
            <a:r>
              <a:rPr sz="2700" spc="-25" dirty="0">
                <a:latin typeface="Carlito"/>
                <a:cs typeface="Carlito"/>
              </a:rPr>
              <a:t>il</a:t>
            </a:r>
            <a:r>
              <a:rPr sz="2700" spc="-20" dirty="0">
                <a:latin typeface="Carlito"/>
                <a:cs typeface="Carlito"/>
              </a:rPr>
              <a:t>a</a:t>
            </a:r>
            <a:r>
              <a:rPr sz="2700" dirty="0">
                <a:latin typeface="Carlito"/>
                <a:cs typeface="Carlito"/>
              </a:rPr>
              <a:t>t	</a:t>
            </a:r>
            <a:r>
              <a:rPr sz="2700" spc="25" dirty="0">
                <a:latin typeface="Carlito"/>
                <a:cs typeface="Carlito"/>
              </a:rPr>
              <a:t>j</a:t>
            </a:r>
            <a:r>
              <a:rPr sz="2700" spc="-20" dirty="0">
                <a:latin typeface="Carlito"/>
                <a:cs typeface="Carlito"/>
              </a:rPr>
              <a:t>a</a:t>
            </a:r>
            <a:r>
              <a:rPr sz="2700" dirty="0">
                <a:latin typeface="Carlito"/>
                <a:cs typeface="Carlito"/>
              </a:rPr>
              <a:t>në	p</a:t>
            </a:r>
            <a:r>
              <a:rPr sz="2700" spc="-40" dirty="0">
                <a:latin typeface="Carlito"/>
                <a:cs typeface="Carlito"/>
              </a:rPr>
              <a:t>r</a:t>
            </a:r>
            <a:r>
              <a:rPr sz="2700" spc="-75" dirty="0">
                <a:latin typeface="Carlito"/>
                <a:cs typeface="Carlito"/>
              </a:rPr>
              <a:t>o</a:t>
            </a:r>
            <a:r>
              <a:rPr sz="2700" spc="25" dirty="0">
                <a:latin typeface="Carlito"/>
                <a:cs typeface="Carlito"/>
              </a:rPr>
              <a:t>j</a:t>
            </a:r>
            <a:r>
              <a:rPr sz="2700" dirty="0">
                <a:latin typeface="Carlito"/>
                <a:cs typeface="Carlito"/>
              </a:rPr>
              <a:t>e</a:t>
            </a:r>
            <a:r>
              <a:rPr sz="2700" spc="-25" dirty="0">
                <a:latin typeface="Carlito"/>
                <a:cs typeface="Carlito"/>
              </a:rPr>
              <a:t>k</a:t>
            </a:r>
            <a:r>
              <a:rPr sz="2700" dirty="0">
                <a:latin typeface="Carlito"/>
                <a:cs typeface="Carlito"/>
              </a:rPr>
              <a:t>tet  </a:t>
            </a:r>
            <a:r>
              <a:rPr sz="2700" spc="5" dirty="0">
                <a:latin typeface="Carlito"/>
                <a:cs typeface="Carlito"/>
              </a:rPr>
              <a:t>që </a:t>
            </a:r>
            <a:r>
              <a:rPr sz="2700" spc="-5" dirty="0">
                <a:latin typeface="Carlito"/>
                <a:cs typeface="Carlito"/>
              </a:rPr>
              <a:t>ofrojnë </a:t>
            </a:r>
            <a:r>
              <a:rPr sz="2700" spc="-10" dirty="0">
                <a:latin typeface="Carlito"/>
                <a:cs typeface="Carlito"/>
              </a:rPr>
              <a:t>potencialin </a:t>
            </a:r>
            <a:r>
              <a:rPr sz="2700" spc="5" dirty="0">
                <a:latin typeface="Carlito"/>
                <a:cs typeface="Carlito"/>
              </a:rPr>
              <a:t>më </a:t>
            </a:r>
            <a:r>
              <a:rPr sz="2700" spc="-5" dirty="0">
                <a:latin typeface="Carlito"/>
                <a:cs typeface="Carlito"/>
              </a:rPr>
              <a:t>të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madh</a:t>
            </a:r>
            <a:endParaRPr sz="2700" dirty="0">
              <a:latin typeface="Carlito"/>
              <a:cs typeface="Carlito"/>
            </a:endParaRPr>
          </a:p>
          <a:p>
            <a:pPr marL="222885" marR="15875" indent="-222885">
              <a:lnSpc>
                <a:spcPts val="2930"/>
              </a:lnSpc>
              <a:spcBef>
                <a:spcPts val="600"/>
              </a:spcBef>
              <a:buChar char="-"/>
              <a:tabLst>
                <a:tab pos="222885" algn="l"/>
              </a:tabLst>
            </a:pPr>
            <a:r>
              <a:rPr sz="2700" dirty="0">
                <a:latin typeface="Carlito"/>
                <a:cs typeface="Carlito"/>
              </a:rPr>
              <a:t>Ndjekja në </a:t>
            </a:r>
            <a:r>
              <a:rPr sz="2700" spc="-10" dirty="0">
                <a:latin typeface="Carlito"/>
                <a:cs typeface="Carlito"/>
              </a:rPr>
              <a:t>proces </a:t>
            </a:r>
            <a:r>
              <a:rPr sz="2700" dirty="0">
                <a:latin typeface="Carlito"/>
                <a:cs typeface="Carlito"/>
              </a:rPr>
              <a:t>i </a:t>
            </a:r>
            <a:r>
              <a:rPr sz="2700" spc="5" dirty="0">
                <a:latin typeface="Carlito"/>
                <a:cs typeface="Carlito"/>
              </a:rPr>
              <a:t>vendimmarrjes </a:t>
            </a:r>
            <a:r>
              <a:rPr sz="2700" spc="-25" dirty="0">
                <a:latin typeface="Carlito"/>
                <a:cs typeface="Carlito"/>
              </a:rPr>
              <a:t>nga </a:t>
            </a:r>
            <a:r>
              <a:rPr sz="2700" spc="-5" dirty="0">
                <a:latin typeface="Carlito"/>
                <a:cs typeface="Carlito"/>
              </a:rPr>
              <a:t>projektuesi </a:t>
            </a:r>
            <a:r>
              <a:rPr sz="2700" spc="-10" dirty="0">
                <a:latin typeface="Carlito"/>
                <a:cs typeface="Carlito"/>
              </a:rPr>
              <a:t>apo  investuesi</a:t>
            </a:r>
            <a:endParaRPr sz="2700" dirty="0">
              <a:latin typeface="Carlito"/>
              <a:cs typeface="Carlito"/>
            </a:endParaRPr>
          </a:p>
          <a:p>
            <a:pPr marL="222885" marR="11430" indent="-222885">
              <a:lnSpc>
                <a:spcPts val="2850"/>
              </a:lnSpc>
              <a:spcBef>
                <a:spcPts val="735"/>
              </a:spcBef>
              <a:buChar char="-"/>
              <a:tabLst>
                <a:tab pos="222885" algn="l"/>
              </a:tabLst>
            </a:pPr>
            <a:r>
              <a:rPr sz="2700" spc="-20" dirty="0">
                <a:latin typeface="Carlito"/>
                <a:cs typeface="Carlito"/>
              </a:rPr>
              <a:t>Përcaktimi </a:t>
            </a:r>
            <a:r>
              <a:rPr sz="2700" dirty="0">
                <a:latin typeface="Carlito"/>
                <a:cs typeface="Carlito"/>
              </a:rPr>
              <a:t>i </a:t>
            </a:r>
            <a:r>
              <a:rPr sz="2700" spc="-5" dirty="0">
                <a:latin typeface="Carlito"/>
                <a:cs typeface="Carlito"/>
              </a:rPr>
              <a:t>prioriteteve </a:t>
            </a:r>
            <a:r>
              <a:rPr sz="2700" spc="-40" dirty="0">
                <a:latin typeface="Carlito"/>
                <a:cs typeface="Carlito"/>
              </a:rPr>
              <a:t>të </a:t>
            </a:r>
            <a:r>
              <a:rPr sz="2700" spc="-15" dirty="0">
                <a:latin typeface="Carlito"/>
                <a:cs typeface="Carlito"/>
              </a:rPr>
              <a:t>komunitetit </a:t>
            </a:r>
            <a:r>
              <a:rPr sz="2700" dirty="0">
                <a:latin typeface="Carlito"/>
                <a:cs typeface="Carlito"/>
              </a:rPr>
              <a:t>dhe </a:t>
            </a:r>
            <a:r>
              <a:rPr sz="2700" spc="-10" dirty="0">
                <a:latin typeface="Carlito"/>
                <a:cs typeface="Carlito"/>
              </a:rPr>
              <a:t>mbështetja  </a:t>
            </a:r>
            <a:r>
              <a:rPr sz="2700" spc="5" dirty="0">
                <a:latin typeface="Carlito"/>
                <a:cs typeface="Carlito"/>
              </a:rPr>
              <a:t>qe </a:t>
            </a:r>
            <a:r>
              <a:rPr sz="2700" spc="-15" dirty="0">
                <a:latin typeface="Carlito"/>
                <a:cs typeface="Carlito"/>
              </a:rPr>
              <a:t>ai</a:t>
            </a:r>
            <a:r>
              <a:rPr sz="2700" spc="-45" dirty="0">
                <a:latin typeface="Carlito"/>
                <a:cs typeface="Carlito"/>
              </a:rPr>
              <a:t> </a:t>
            </a:r>
            <a:r>
              <a:rPr sz="2700" spc="-25" dirty="0">
                <a:latin typeface="Carlito"/>
                <a:cs typeface="Carlito"/>
              </a:rPr>
              <a:t>garanton</a:t>
            </a:r>
            <a:endParaRPr sz="2700" dirty="0">
              <a:latin typeface="Carlito"/>
              <a:cs typeface="Carlito"/>
            </a:endParaRPr>
          </a:p>
          <a:p>
            <a:pPr marL="355600" marR="27305" indent="-266700">
              <a:lnSpc>
                <a:spcPts val="2930"/>
              </a:lnSpc>
              <a:spcBef>
                <a:spcPts val="695"/>
              </a:spcBef>
            </a:pPr>
            <a:r>
              <a:rPr sz="2700" dirty="0">
                <a:latin typeface="Carlito"/>
                <a:cs typeface="Carlito"/>
              </a:rPr>
              <a:t>- </a:t>
            </a:r>
            <a:r>
              <a:rPr sz="2700" spc="-95" dirty="0">
                <a:latin typeface="Carlito"/>
                <a:cs typeface="Carlito"/>
              </a:rPr>
              <a:t>Të </a:t>
            </a:r>
            <a:r>
              <a:rPr sz="2700" spc="-10" dirty="0">
                <a:latin typeface="Carlito"/>
                <a:cs typeface="Carlito"/>
              </a:rPr>
              <a:t>sigurohet </a:t>
            </a:r>
            <a:r>
              <a:rPr sz="2700" spc="-5" dirty="0">
                <a:latin typeface="Carlito"/>
                <a:cs typeface="Carlito"/>
              </a:rPr>
              <a:t>biznesi </a:t>
            </a:r>
            <a:r>
              <a:rPr sz="2700" dirty="0">
                <a:latin typeface="Carlito"/>
                <a:cs typeface="Carlito"/>
              </a:rPr>
              <a:t>për </a:t>
            </a:r>
            <a:r>
              <a:rPr sz="2700" spc="-10" dirty="0">
                <a:latin typeface="Carlito"/>
                <a:cs typeface="Carlito"/>
              </a:rPr>
              <a:t>konseguencen </a:t>
            </a:r>
            <a:r>
              <a:rPr sz="2700" dirty="0">
                <a:latin typeface="Carlito"/>
                <a:cs typeface="Carlito"/>
              </a:rPr>
              <a:t>në </a:t>
            </a:r>
            <a:r>
              <a:rPr sz="2700" spc="-5" dirty="0">
                <a:latin typeface="Carlito"/>
                <a:cs typeface="Carlito"/>
              </a:rPr>
              <a:t>obligimet </a:t>
            </a:r>
            <a:r>
              <a:rPr sz="2700" dirty="0">
                <a:latin typeface="Carlito"/>
                <a:cs typeface="Carlito"/>
              </a:rPr>
              <a:t>e </a:t>
            </a:r>
            <a:r>
              <a:rPr sz="2700" spc="-10" dirty="0">
                <a:latin typeface="Carlito"/>
                <a:cs typeface="Carlito"/>
              </a:rPr>
              <a:t>tij  </a:t>
            </a:r>
            <a:r>
              <a:rPr sz="2700" spc="5" dirty="0">
                <a:latin typeface="Carlito"/>
                <a:cs typeface="Carlito"/>
              </a:rPr>
              <a:t>në</a:t>
            </a:r>
            <a:r>
              <a:rPr sz="2700" spc="-1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vazhdimësi</a:t>
            </a:r>
            <a:endParaRPr sz="2700" dirty="0">
              <a:latin typeface="Carlito"/>
              <a:cs typeface="Carlito"/>
            </a:endParaRPr>
          </a:p>
          <a:p>
            <a:pPr marL="203835" marR="6350" indent="-203835">
              <a:lnSpc>
                <a:spcPts val="2930"/>
              </a:lnSpc>
              <a:spcBef>
                <a:spcPts val="600"/>
              </a:spcBef>
              <a:buChar char="-"/>
              <a:tabLst>
                <a:tab pos="203835" algn="l"/>
              </a:tabLst>
            </a:pPr>
            <a:r>
              <a:rPr sz="2700" spc="-100" dirty="0">
                <a:latin typeface="Carlito"/>
                <a:cs typeface="Carlito"/>
              </a:rPr>
              <a:t>Te </a:t>
            </a:r>
            <a:r>
              <a:rPr sz="2700" spc="-5" dirty="0">
                <a:latin typeface="Carlito"/>
                <a:cs typeface="Carlito"/>
              </a:rPr>
              <a:t>udheheqë </a:t>
            </a:r>
            <a:r>
              <a:rPr sz="2700" b="1" i="1" spc="-10" dirty="0">
                <a:latin typeface="Carlito"/>
                <a:cs typeface="Carlito"/>
              </a:rPr>
              <a:t>marketingun </a:t>
            </a:r>
            <a:r>
              <a:rPr sz="2700" dirty="0">
                <a:latin typeface="Carlito"/>
                <a:cs typeface="Carlito"/>
              </a:rPr>
              <a:t>në </a:t>
            </a:r>
            <a:r>
              <a:rPr sz="2700" spc="-10" dirty="0">
                <a:latin typeface="Carlito"/>
                <a:cs typeface="Carlito"/>
              </a:rPr>
              <a:t>njesine </a:t>
            </a:r>
            <a:r>
              <a:rPr sz="2700" dirty="0">
                <a:latin typeface="Carlito"/>
                <a:cs typeface="Carlito"/>
              </a:rPr>
              <a:t>e </a:t>
            </a:r>
            <a:r>
              <a:rPr sz="2700" spc="-10" dirty="0">
                <a:latin typeface="Carlito"/>
                <a:cs typeface="Carlito"/>
              </a:rPr>
              <a:t>vet </a:t>
            </a:r>
            <a:r>
              <a:rPr sz="2700" dirty="0">
                <a:latin typeface="Carlito"/>
                <a:cs typeface="Carlito"/>
              </a:rPr>
              <a:t>dhe </a:t>
            </a:r>
            <a:r>
              <a:rPr sz="2700" spc="-10" dirty="0">
                <a:latin typeface="Carlito"/>
                <a:cs typeface="Carlito"/>
              </a:rPr>
              <a:t>ai </a:t>
            </a:r>
            <a:r>
              <a:rPr sz="2700" dirty="0">
                <a:latin typeface="Carlito"/>
                <a:cs typeface="Carlito"/>
              </a:rPr>
              <a:t>bëhet  </a:t>
            </a:r>
            <a:r>
              <a:rPr sz="2700" spc="5" dirty="0">
                <a:latin typeface="Carlito"/>
                <a:cs typeface="Carlito"/>
              </a:rPr>
              <a:t>me tregues </a:t>
            </a:r>
            <a:r>
              <a:rPr sz="2700" spc="-5" dirty="0">
                <a:latin typeface="Carlito"/>
                <a:cs typeface="Carlito"/>
              </a:rPr>
              <a:t>të</a:t>
            </a:r>
            <a:r>
              <a:rPr sz="2700" spc="-185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matshem</a:t>
            </a:r>
            <a:endParaRPr sz="27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87D29A-657A-4C27-9F62-40684A26F888}"/>
              </a:ext>
            </a:extLst>
          </p:cNvPr>
          <p:cNvSpPr txBox="1"/>
          <p:nvPr/>
        </p:nvSpPr>
        <p:spPr>
          <a:xfrm>
            <a:off x="3429000" y="47406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vazhdim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4DF448-1C84-4C22-9C64-ED348EFA05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689708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EC64-9A04-467B-B038-C77AB652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7074534" cy="60785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Permbledhje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C1BEF-DA7A-430A-82C6-B3E0A1AB7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607859"/>
            <a:ext cx="8458199" cy="6403899"/>
          </a:xfrm>
        </p:spPr>
        <p:txBody>
          <a:bodyPr>
            <a:normAutofit/>
          </a:bodyPr>
          <a:lstStyle/>
          <a:p>
            <a:pPr marL="514350" indent="-282575" algn="just">
              <a:buAutoNum type="arabicPeriod"/>
            </a:pP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_______________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te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gjithe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ato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mjete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financiare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me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te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cilat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shteti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ploteson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nevojat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publike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dhe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kryen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funksionet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 e </a:t>
            </a:r>
            <a:r>
              <a:rPr lang="en-US" sz="1700" b="0" i="0" dirty="0" err="1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tij</a:t>
            </a:r>
            <a:r>
              <a:rPr lang="en-US" sz="1700" b="0" i="0" dirty="0">
                <a:solidFill>
                  <a:srgbClr val="000000"/>
                </a:solidFill>
                <a:effectLst/>
                <a:latin typeface="Oxygen" panose="02000503000000000000" pitchFamily="2" charset="0"/>
              </a:rPr>
              <a:t>.</a:t>
            </a:r>
          </a:p>
          <a:p>
            <a:pPr marL="514350" indent="-282575" algn="just">
              <a:buAutoNum type="arabicPeriod"/>
            </a:pPr>
            <a:r>
              <a:rPr lang="en-US" sz="1700" b="0" dirty="0"/>
              <a:t>____________</a:t>
            </a:r>
            <a:r>
              <a:rPr lang="en-US" sz="1700" b="0" dirty="0" err="1"/>
              <a:t>jepet</a:t>
            </a:r>
            <a:r>
              <a:rPr lang="en-US" sz="1700" b="0" dirty="0"/>
              <a:t> </a:t>
            </a:r>
            <a:r>
              <a:rPr lang="en-US" sz="1700" b="0" dirty="0" err="1"/>
              <a:t>për</a:t>
            </a:r>
            <a:r>
              <a:rPr lang="en-US" sz="1700" b="0" dirty="0"/>
              <a:t> </a:t>
            </a:r>
            <a:r>
              <a:rPr lang="en-US" sz="1700" b="0" dirty="0" err="1"/>
              <a:t>funksione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deleguara</a:t>
            </a:r>
            <a:r>
              <a:rPr lang="en-US" sz="1700" b="0" dirty="0"/>
              <a:t> NJQV-</a:t>
            </a:r>
            <a:r>
              <a:rPr lang="en-US" sz="1700" b="0" dirty="0" err="1"/>
              <a:t>ve</a:t>
            </a:r>
            <a:r>
              <a:rPr lang="en-US" sz="1700" b="0" dirty="0"/>
              <a:t>, </a:t>
            </a:r>
            <a:r>
              <a:rPr lang="en-US" sz="1700" b="0" dirty="0" err="1"/>
              <a:t>projekte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veçanta</a:t>
            </a:r>
            <a:r>
              <a:rPr lang="en-US" sz="1700" b="0" dirty="0"/>
              <a:t>,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konsideruara</a:t>
            </a:r>
            <a:r>
              <a:rPr lang="en-US" sz="1700" b="0" dirty="0"/>
              <a:t> me </a:t>
            </a:r>
            <a:r>
              <a:rPr lang="en-US" sz="1700" b="0" dirty="0" err="1"/>
              <a:t>interes</a:t>
            </a:r>
            <a:r>
              <a:rPr lang="en-US" sz="1700" b="0" dirty="0"/>
              <a:t> vendor, </a:t>
            </a:r>
            <a:r>
              <a:rPr lang="en-US" sz="1700" b="0" dirty="0" err="1"/>
              <a:t>rajonal</a:t>
            </a:r>
            <a:r>
              <a:rPr lang="en-US" sz="1700" b="0" dirty="0"/>
              <a:t> apo </a:t>
            </a:r>
            <a:r>
              <a:rPr lang="en-US" sz="1700" b="0" dirty="0" err="1"/>
              <a:t>kombëtar</a:t>
            </a:r>
            <a:r>
              <a:rPr lang="en-US" sz="1700" b="0" dirty="0"/>
              <a:t>, </a:t>
            </a:r>
            <a:r>
              <a:rPr lang="en-US" sz="1700" b="0" dirty="0" err="1"/>
              <a:t>ku</a:t>
            </a:r>
            <a:r>
              <a:rPr lang="en-US" sz="1700" b="0" dirty="0"/>
              <a:t> </a:t>
            </a:r>
            <a:r>
              <a:rPr lang="en-US" sz="1700" b="0" dirty="0" err="1"/>
              <a:t>kërkohet</a:t>
            </a:r>
            <a:r>
              <a:rPr lang="en-US" sz="1700" b="0" dirty="0"/>
              <a:t> </a:t>
            </a:r>
            <a:r>
              <a:rPr lang="en-US" sz="1700" b="0" dirty="0" err="1"/>
              <a:t>bashkëpunimi</a:t>
            </a:r>
            <a:r>
              <a:rPr lang="en-US" sz="1700" b="0" dirty="0"/>
              <a:t> me </a:t>
            </a:r>
            <a:r>
              <a:rPr lang="en-US" sz="1700" b="0" dirty="0" err="1"/>
              <a:t>vetëqeverisjen</a:t>
            </a:r>
            <a:r>
              <a:rPr lang="en-US" sz="1700" b="0" dirty="0"/>
              <a:t> </a:t>
            </a:r>
            <a:r>
              <a:rPr lang="en-US" sz="1700" b="0" dirty="0" err="1"/>
              <a:t>vendore</a:t>
            </a:r>
            <a:r>
              <a:rPr lang="en-US" sz="1700" b="0" dirty="0"/>
              <a:t>. </a:t>
            </a:r>
            <a:endParaRPr lang="en-US" sz="1700" b="0" i="0" dirty="0">
              <a:solidFill>
                <a:srgbClr val="000000"/>
              </a:solidFill>
              <a:effectLst/>
              <a:latin typeface="Oxygen" panose="02000503000000000000" pitchFamily="2" charset="0"/>
            </a:endParaRPr>
          </a:p>
          <a:p>
            <a:pPr marL="514350" indent="-282575" algn="just">
              <a:buAutoNum type="arabicPeriod"/>
            </a:pPr>
            <a:r>
              <a:rPr lang="en-US" sz="1700" b="0" dirty="0">
                <a:solidFill>
                  <a:srgbClr val="000000"/>
                </a:solidFill>
                <a:latin typeface="Oxygen" panose="02000503000000000000" pitchFamily="2" charset="0"/>
              </a:rPr>
              <a:t>_______________</a:t>
            </a:r>
            <a:r>
              <a:rPr lang="en-US" sz="1700" b="0" dirty="0"/>
              <a:t> u </a:t>
            </a:r>
            <a:r>
              <a:rPr lang="en-US" sz="1700" b="0" dirty="0" err="1"/>
              <a:t>jepet</a:t>
            </a:r>
            <a:r>
              <a:rPr lang="en-US" sz="1700" b="0" dirty="0"/>
              <a:t> NJQV </a:t>
            </a:r>
            <a:r>
              <a:rPr lang="en-US" sz="1700" b="0" dirty="0" err="1"/>
              <a:t>nga</a:t>
            </a:r>
            <a:r>
              <a:rPr lang="en-US" sz="1700" b="0" dirty="0"/>
              <a:t> </a:t>
            </a:r>
            <a:r>
              <a:rPr lang="en-US" sz="1700" b="0" dirty="0" err="1"/>
              <a:t>Buxheti</a:t>
            </a:r>
            <a:r>
              <a:rPr lang="en-US" sz="1700" b="0" dirty="0"/>
              <a:t> </a:t>
            </a:r>
            <a:r>
              <a:rPr lang="en-US" sz="1700" b="0" dirty="0" err="1"/>
              <a:t>i</a:t>
            </a:r>
            <a:r>
              <a:rPr lang="en-US" sz="1700" b="0" dirty="0"/>
              <a:t> </a:t>
            </a:r>
            <a:r>
              <a:rPr lang="en-US" sz="1700" b="0" dirty="0" err="1"/>
              <a:t>Shtetit</a:t>
            </a:r>
            <a:r>
              <a:rPr lang="en-US" sz="1700" b="0" dirty="0"/>
              <a:t> </a:t>
            </a:r>
            <a:r>
              <a:rPr lang="en-US" sz="1700" b="0" dirty="0" err="1"/>
              <a:t>për</a:t>
            </a:r>
            <a:r>
              <a:rPr lang="en-US" sz="1700" b="0" dirty="0"/>
              <a:t> </a:t>
            </a:r>
            <a:r>
              <a:rPr lang="en-US" sz="1700" b="0" dirty="0" err="1"/>
              <a:t>financimin</a:t>
            </a:r>
            <a:r>
              <a:rPr lang="en-US" sz="1700" b="0" dirty="0"/>
              <a:t> e </a:t>
            </a:r>
            <a:r>
              <a:rPr lang="en-US" sz="1700" b="0" dirty="0" err="1"/>
              <a:t>ushtrimit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funksioneve</a:t>
            </a:r>
            <a:r>
              <a:rPr lang="en-US" sz="1700" b="0" dirty="0"/>
              <a:t> </a:t>
            </a:r>
            <a:r>
              <a:rPr lang="en-US" sz="1700" b="0" dirty="0" err="1"/>
              <a:t>dhe</a:t>
            </a:r>
            <a:r>
              <a:rPr lang="en-US" sz="1700" b="0" dirty="0"/>
              <a:t> </a:t>
            </a:r>
            <a:r>
              <a:rPr lang="en-US" sz="1700" b="0" dirty="0" err="1"/>
              <a:t>kompetencave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tyre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përcaktuara</a:t>
            </a:r>
            <a:r>
              <a:rPr lang="en-US" sz="1700" b="0" dirty="0"/>
              <a:t> me </a:t>
            </a:r>
            <a:r>
              <a:rPr lang="en-US" sz="1700" b="0" dirty="0" err="1"/>
              <a:t>ligj</a:t>
            </a:r>
            <a:r>
              <a:rPr lang="en-US" sz="1700" b="0" dirty="0"/>
              <a:t> </a:t>
            </a:r>
            <a:r>
              <a:rPr lang="en-US" sz="1700" b="0" dirty="0" err="1"/>
              <a:t>dhe</a:t>
            </a:r>
            <a:r>
              <a:rPr lang="en-US" sz="1700" b="0" dirty="0"/>
              <a:t> </a:t>
            </a:r>
            <a:r>
              <a:rPr lang="en-US" sz="1700" b="0" dirty="0" err="1"/>
              <a:t>përdoren</a:t>
            </a:r>
            <a:r>
              <a:rPr lang="en-US" sz="1700" b="0" dirty="0"/>
              <a:t> </a:t>
            </a:r>
            <a:r>
              <a:rPr lang="en-US" sz="1700" b="0" dirty="0" err="1"/>
              <a:t>në</a:t>
            </a:r>
            <a:r>
              <a:rPr lang="en-US" sz="1700" b="0" dirty="0"/>
              <a:t> </a:t>
            </a:r>
            <a:r>
              <a:rPr lang="en-US" sz="1700" b="0" dirty="0" err="1"/>
              <a:t>autonomi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plotë</a:t>
            </a:r>
            <a:r>
              <a:rPr lang="en-US" sz="1700" b="0" dirty="0"/>
              <a:t> </a:t>
            </a:r>
            <a:r>
              <a:rPr lang="en-US" sz="1700" b="0" dirty="0" err="1"/>
              <a:t>nga</a:t>
            </a:r>
            <a:r>
              <a:rPr lang="en-US" sz="1700" b="0" dirty="0"/>
              <a:t> keto </a:t>
            </a:r>
            <a:r>
              <a:rPr lang="en-US" sz="1700" b="0" dirty="0" err="1"/>
              <a:t>njesi</a:t>
            </a:r>
            <a:r>
              <a:rPr lang="en-US" sz="1700" b="0" dirty="0"/>
              <a:t>.</a:t>
            </a:r>
          </a:p>
          <a:p>
            <a:pPr marL="514350" indent="-282575" algn="just">
              <a:buAutoNum type="arabicPeriod"/>
            </a:pPr>
            <a:r>
              <a:rPr lang="en-US" sz="1700" b="0" dirty="0"/>
              <a:t>____________</a:t>
            </a:r>
            <a:r>
              <a:rPr lang="en-US" sz="1700" b="0" dirty="0" err="1"/>
              <a:t>dhe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ardhurat</a:t>
            </a:r>
            <a:r>
              <a:rPr lang="en-US" sz="1700" b="0" dirty="0"/>
              <a:t> e  _____</a:t>
            </a:r>
            <a:r>
              <a:rPr lang="en-US" sz="1700" b="0" dirty="0" err="1"/>
              <a:t>përdoren</a:t>
            </a:r>
            <a:r>
              <a:rPr lang="en-US" sz="1700" b="0" dirty="0"/>
              <a:t> </a:t>
            </a:r>
            <a:r>
              <a:rPr lang="en-US" sz="1700" b="0" dirty="0" err="1"/>
              <a:t>në</a:t>
            </a:r>
            <a:r>
              <a:rPr lang="en-US" sz="1700" b="0" dirty="0"/>
              <a:t> </a:t>
            </a:r>
            <a:r>
              <a:rPr lang="en-US" sz="1700" b="0" dirty="0" err="1"/>
              <a:t>autonomi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plotë</a:t>
            </a:r>
            <a:r>
              <a:rPr lang="en-US" sz="1700" b="0" dirty="0"/>
              <a:t> </a:t>
            </a:r>
            <a:r>
              <a:rPr lang="en-US" sz="1700" b="0" dirty="0" err="1"/>
              <a:t>nga</a:t>
            </a:r>
            <a:r>
              <a:rPr lang="en-US" sz="1700" b="0" dirty="0"/>
              <a:t> </a:t>
            </a:r>
            <a:r>
              <a:rPr lang="en-US" sz="1700" b="0" dirty="0" err="1"/>
              <a:t>njësitë</a:t>
            </a:r>
            <a:r>
              <a:rPr lang="en-US" sz="1700" b="0" dirty="0"/>
              <a:t> e </a:t>
            </a:r>
            <a:r>
              <a:rPr lang="en-US" sz="1700" b="0" dirty="0" err="1"/>
              <a:t>vetëqeverisjes</a:t>
            </a:r>
            <a:r>
              <a:rPr lang="en-US" sz="1700" b="0" dirty="0"/>
              <a:t> </a:t>
            </a:r>
            <a:r>
              <a:rPr lang="en-US" sz="1700" b="0" dirty="0" err="1"/>
              <a:t>vendore</a:t>
            </a:r>
            <a:r>
              <a:rPr lang="en-US" sz="1700" b="0" dirty="0"/>
              <a:t>.</a:t>
            </a:r>
          </a:p>
          <a:p>
            <a:pPr marL="514350" indent="-282575" algn="just">
              <a:buAutoNum type="arabicPeriod"/>
            </a:pPr>
            <a:r>
              <a:rPr lang="en-US" sz="1700" b="0" dirty="0"/>
              <a:t>___________</a:t>
            </a:r>
            <a:r>
              <a:rPr lang="en-US" sz="1700" b="0" dirty="0" err="1"/>
              <a:t>ju</a:t>
            </a:r>
            <a:r>
              <a:rPr lang="en-US" sz="1700" b="0" dirty="0"/>
              <a:t> </a:t>
            </a:r>
            <a:r>
              <a:rPr lang="en-US" sz="1700" b="0" dirty="0" err="1"/>
              <a:t>jepet</a:t>
            </a:r>
            <a:r>
              <a:rPr lang="en-US" sz="1700" b="0" dirty="0"/>
              <a:t> NJQV </a:t>
            </a:r>
            <a:r>
              <a:rPr lang="en-US" sz="1700" b="0" dirty="0" err="1"/>
              <a:t>për</a:t>
            </a:r>
            <a:r>
              <a:rPr lang="en-US" sz="1700" b="0" dirty="0"/>
              <a:t> </a:t>
            </a:r>
            <a:r>
              <a:rPr lang="en-US" sz="1700" b="0" dirty="0" err="1"/>
              <a:t>financimin</a:t>
            </a:r>
            <a:r>
              <a:rPr lang="en-US" sz="1700" b="0" dirty="0"/>
              <a:t> e </a:t>
            </a:r>
            <a:r>
              <a:rPr lang="en-US" sz="1700" b="0" dirty="0" err="1"/>
              <a:t>funksioneve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reja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transferuara</a:t>
            </a:r>
            <a:r>
              <a:rPr lang="en-US" sz="1700" b="0" dirty="0"/>
              <a:t> </a:t>
            </a:r>
            <a:r>
              <a:rPr lang="en-US" sz="1700" b="0" dirty="0" err="1"/>
              <a:t>te</a:t>
            </a:r>
            <a:r>
              <a:rPr lang="en-US" sz="1700" b="0" dirty="0"/>
              <a:t> </a:t>
            </a:r>
            <a:r>
              <a:rPr lang="en-US" sz="1700" b="0" dirty="0" err="1"/>
              <a:t>njësitë</a:t>
            </a:r>
            <a:r>
              <a:rPr lang="en-US" sz="1700" b="0" dirty="0"/>
              <a:t> e </a:t>
            </a:r>
            <a:r>
              <a:rPr lang="en-US" sz="1700" b="0" dirty="0" err="1"/>
              <a:t>vetëqeverisjes</a:t>
            </a:r>
            <a:r>
              <a:rPr lang="en-US" sz="1700" b="0" dirty="0"/>
              <a:t> </a:t>
            </a:r>
            <a:r>
              <a:rPr lang="en-US" sz="1700" b="0" dirty="0" err="1"/>
              <a:t>vendore</a:t>
            </a:r>
            <a:r>
              <a:rPr lang="en-US" sz="1700" b="0" dirty="0"/>
              <a:t>, </a:t>
            </a:r>
            <a:r>
              <a:rPr lang="en-US" sz="1700" b="0" dirty="0" err="1"/>
              <a:t>për</a:t>
            </a:r>
            <a:r>
              <a:rPr lang="en-US" sz="1700" b="0" dirty="0"/>
              <a:t> </a:t>
            </a:r>
            <a:r>
              <a:rPr lang="en-US" sz="1700" b="0" dirty="0" err="1"/>
              <a:t>një</a:t>
            </a:r>
            <a:r>
              <a:rPr lang="en-US" sz="1700" b="0" dirty="0"/>
              <a:t> </a:t>
            </a:r>
            <a:r>
              <a:rPr lang="en-US" sz="1700" b="0" dirty="0" err="1"/>
              <a:t>periudhë</a:t>
            </a:r>
            <a:r>
              <a:rPr lang="en-US" sz="1700" b="0" dirty="0"/>
              <a:t> </a:t>
            </a:r>
            <a:r>
              <a:rPr lang="en-US" sz="1700" b="0" dirty="0" err="1"/>
              <a:t>tranzitore</a:t>
            </a:r>
            <a:r>
              <a:rPr lang="en-US" sz="1700" b="0" dirty="0"/>
              <a:t> </a:t>
            </a:r>
            <a:r>
              <a:rPr lang="en-US" sz="1700" b="0" dirty="0" err="1"/>
              <a:t>deri</a:t>
            </a:r>
            <a:r>
              <a:rPr lang="en-US" sz="1700" b="0" dirty="0"/>
              <a:t> </a:t>
            </a:r>
            <a:r>
              <a:rPr lang="en-US" sz="1700" b="0" dirty="0" err="1"/>
              <a:t>në</a:t>
            </a:r>
            <a:r>
              <a:rPr lang="en-US" sz="1700" b="0" dirty="0"/>
              <a:t> </a:t>
            </a:r>
            <a:r>
              <a:rPr lang="en-US" sz="1700" b="0" dirty="0" err="1"/>
              <a:t>përcaktimin</a:t>
            </a:r>
            <a:r>
              <a:rPr lang="en-US" sz="1700" b="0" dirty="0"/>
              <a:t> e </a:t>
            </a:r>
            <a:r>
              <a:rPr lang="en-US" sz="1700" b="0" dirty="0" err="1"/>
              <a:t>një</a:t>
            </a:r>
            <a:r>
              <a:rPr lang="en-US" sz="1700" b="0" dirty="0"/>
              <a:t> </a:t>
            </a:r>
            <a:r>
              <a:rPr lang="en-US" sz="1700" b="0" dirty="0" err="1"/>
              <a:t>skeme</a:t>
            </a:r>
            <a:r>
              <a:rPr lang="en-US" sz="1700" b="0" dirty="0"/>
              <a:t> </a:t>
            </a:r>
            <a:r>
              <a:rPr lang="en-US" sz="1700" b="0" dirty="0" err="1"/>
              <a:t>ekuivalente</a:t>
            </a:r>
            <a:r>
              <a:rPr lang="en-US" sz="1700" b="0" dirty="0"/>
              <a:t> </a:t>
            </a:r>
            <a:r>
              <a:rPr lang="en-US" sz="1700" b="0" dirty="0" err="1"/>
              <a:t>dhe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qëndrueshme</a:t>
            </a:r>
            <a:r>
              <a:rPr lang="en-US" sz="1700" b="0" dirty="0"/>
              <a:t> </a:t>
            </a:r>
            <a:r>
              <a:rPr lang="en-US" sz="1700" b="0" dirty="0" err="1"/>
              <a:t>financimi</a:t>
            </a:r>
            <a:r>
              <a:rPr lang="en-US" sz="1700" b="0" dirty="0"/>
              <a:t>.</a:t>
            </a:r>
          </a:p>
          <a:p>
            <a:pPr marL="514350" indent="-282575" algn="just">
              <a:buAutoNum type="arabicPeriod"/>
            </a:pPr>
            <a:r>
              <a:rPr lang="en-US" sz="1700" b="0" dirty="0" err="1"/>
              <a:t>Njësia</a:t>
            </a:r>
            <a:r>
              <a:rPr lang="en-US" sz="1700" b="0" dirty="0"/>
              <a:t> e </a:t>
            </a:r>
            <a:r>
              <a:rPr lang="en-US" sz="1700" b="0" dirty="0" err="1"/>
              <a:t>vetëqeverisjes</a:t>
            </a:r>
            <a:r>
              <a:rPr lang="en-US" sz="1700" b="0" dirty="0"/>
              <a:t> </a:t>
            </a:r>
            <a:r>
              <a:rPr lang="en-US" sz="1700" b="0" dirty="0" err="1"/>
              <a:t>vendore</a:t>
            </a:r>
            <a:r>
              <a:rPr lang="en-US" sz="1700" b="0" dirty="0"/>
              <a:t> </a:t>
            </a:r>
            <a:r>
              <a:rPr lang="en-US" sz="1700" b="0" dirty="0" err="1"/>
              <a:t>konsiderohet</a:t>
            </a:r>
            <a:r>
              <a:rPr lang="en-US" sz="1700" b="0" dirty="0"/>
              <a:t> </a:t>
            </a:r>
            <a:r>
              <a:rPr lang="en-US" sz="1700" b="0" dirty="0" err="1"/>
              <a:t>në</a:t>
            </a:r>
            <a:r>
              <a:rPr lang="en-US" sz="1700" b="0" dirty="0"/>
              <a:t> </a:t>
            </a:r>
            <a:r>
              <a:rPr lang="en-US" sz="1700" b="0" dirty="0" err="1"/>
              <a:t>situatën</a:t>
            </a:r>
            <a:r>
              <a:rPr lang="en-US" sz="1700" b="0" dirty="0"/>
              <a:t> __________ </a:t>
            </a:r>
            <a:r>
              <a:rPr lang="en-US" sz="1700" b="0" dirty="0" err="1"/>
              <a:t>nëse</a:t>
            </a:r>
            <a:r>
              <a:rPr lang="en-US" sz="1700" b="0" dirty="0"/>
              <a:t> </a:t>
            </a:r>
            <a:r>
              <a:rPr lang="en-US" sz="1700" b="0" dirty="0" err="1"/>
              <a:t>nuk</a:t>
            </a:r>
            <a:r>
              <a:rPr lang="en-US" sz="1700" b="0" dirty="0"/>
              <a:t> </a:t>
            </a:r>
            <a:r>
              <a:rPr lang="en-US" sz="1700" b="0" dirty="0" err="1"/>
              <a:t>arrin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zbatojë</a:t>
            </a:r>
            <a:r>
              <a:rPr lang="en-US" sz="1700" b="0" dirty="0"/>
              <a:t> </a:t>
            </a:r>
            <a:r>
              <a:rPr lang="en-US" sz="1700" b="0" dirty="0" err="1"/>
              <a:t>planin</a:t>
            </a:r>
            <a:r>
              <a:rPr lang="en-US" sz="1700" b="0" dirty="0"/>
              <a:t> e </a:t>
            </a:r>
            <a:r>
              <a:rPr lang="en-US" sz="1700" b="0" dirty="0" err="1"/>
              <a:t>rehabilitimit</a:t>
            </a:r>
            <a:r>
              <a:rPr lang="en-US" sz="1700" b="0" dirty="0"/>
              <a:t> </a:t>
            </a:r>
            <a:r>
              <a:rPr lang="en-US" sz="1700" b="0" dirty="0" err="1"/>
              <a:t>financiar</a:t>
            </a:r>
            <a:r>
              <a:rPr lang="en-US" sz="1700" b="0" dirty="0"/>
              <a:t> </a:t>
            </a:r>
            <a:r>
              <a:rPr lang="en-US" sz="1700" b="0" dirty="0" err="1"/>
              <a:t>dhe</a:t>
            </a:r>
            <a:r>
              <a:rPr lang="en-US" sz="1700" b="0" dirty="0"/>
              <a:t>/</a:t>
            </a:r>
            <a:r>
              <a:rPr lang="en-US" sz="1700" b="0" dirty="0" err="1"/>
              <a:t>ose</a:t>
            </a:r>
            <a:r>
              <a:rPr lang="en-US" sz="1700" b="0" dirty="0"/>
              <a:t> </a:t>
            </a:r>
            <a:r>
              <a:rPr lang="en-US" sz="1700" b="0" dirty="0" err="1"/>
              <a:t>nëse</a:t>
            </a:r>
            <a:r>
              <a:rPr lang="en-US" sz="1700" b="0" dirty="0"/>
              <a:t> </a:t>
            </a:r>
            <a:r>
              <a:rPr lang="en-US" sz="1700" b="0" dirty="0" err="1"/>
              <a:t>raporti</a:t>
            </a:r>
            <a:r>
              <a:rPr lang="en-US" sz="1700" b="0" dirty="0"/>
              <a:t> </a:t>
            </a:r>
            <a:r>
              <a:rPr lang="en-US" sz="1700" b="0" dirty="0" err="1"/>
              <a:t>i</a:t>
            </a:r>
            <a:r>
              <a:rPr lang="en-US" sz="1700" b="0" dirty="0"/>
              <a:t> </a:t>
            </a:r>
            <a:r>
              <a:rPr lang="en-US" sz="1700" b="0" dirty="0" err="1"/>
              <a:t>borxheve</a:t>
            </a:r>
            <a:r>
              <a:rPr lang="en-US" sz="1700" b="0" dirty="0"/>
              <a:t> </a:t>
            </a:r>
            <a:r>
              <a:rPr lang="en-US" sz="1700" b="0" dirty="0" err="1"/>
              <a:t>afatgjata</a:t>
            </a:r>
            <a:r>
              <a:rPr lang="en-US" sz="1700" b="0" dirty="0"/>
              <a:t> </a:t>
            </a:r>
            <a:r>
              <a:rPr lang="en-US" sz="1700" b="0" dirty="0" err="1"/>
              <a:t>dhe</a:t>
            </a:r>
            <a:r>
              <a:rPr lang="en-US" sz="1700" b="0" dirty="0"/>
              <a:t> </a:t>
            </a:r>
            <a:r>
              <a:rPr lang="en-US" sz="1700" b="0" dirty="0" err="1"/>
              <a:t>detyrimeve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papaguara</a:t>
            </a:r>
            <a:r>
              <a:rPr lang="en-US" sz="1700" b="0" dirty="0"/>
              <a:t> </a:t>
            </a:r>
            <a:r>
              <a:rPr lang="en-US" sz="1700" b="0" dirty="0" err="1"/>
              <a:t>ndaj</a:t>
            </a:r>
            <a:r>
              <a:rPr lang="en-US" sz="1700" b="0" dirty="0"/>
              <a:t> </a:t>
            </a:r>
            <a:r>
              <a:rPr lang="en-US" sz="1700" b="0" dirty="0" err="1"/>
              <a:t>shpenzimeve</a:t>
            </a:r>
            <a:r>
              <a:rPr lang="en-US" sz="1700" b="0" dirty="0"/>
              <a:t> </a:t>
            </a:r>
            <a:r>
              <a:rPr lang="en-US" sz="1700" b="0" dirty="0" err="1"/>
              <a:t>vjetore</a:t>
            </a:r>
            <a:r>
              <a:rPr lang="en-US" sz="1700" b="0" dirty="0"/>
              <a:t> </a:t>
            </a:r>
            <a:r>
              <a:rPr lang="en-US" sz="1700" b="0" dirty="0" err="1"/>
              <a:t>të</a:t>
            </a:r>
            <a:r>
              <a:rPr lang="en-US" sz="1700" b="0" dirty="0"/>
              <a:t> </a:t>
            </a:r>
            <a:r>
              <a:rPr lang="en-US" sz="1700" b="0" dirty="0" err="1"/>
              <a:t>miratuara</a:t>
            </a:r>
            <a:r>
              <a:rPr lang="en-US" sz="1700" b="0" dirty="0"/>
              <a:t> </a:t>
            </a:r>
            <a:r>
              <a:rPr lang="en-US" sz="1700" b="0" dirty="0" err="1"/>
              <a:t>është</a:t>
            </a:r>
            <a:r>
              <a:rPr lang="en-US" sz="1700" b="0" dirty="0"/>
              <a:t> </a:t>
            </a:r>
            <a:r>
              <a:rPr lang="en-US" sz="1700" b="0" dirty="0" err="1"/>
              <a:t>më</a:t>
            </a:r>
            <a:r>
              <a:rPr lang="en-US" sz="1700" b="0" dirty="0"/>
              <a:t> </a:t>
            </a:r>
            <a:r>
              <a:rPr lang="en-US" sz="1700" b="0" dirty="0" err="1"/>
              <a:t>i</a:t>
            </a:r>
            <a:r>
              <a:rPr lang="en-US" sz="1700" b="0" dirty="0"/>
              <a:t> </a:t>
            </a:r>
            <a:r>
              <a:rPr lang="en-US" sz="1700" b="0" dirty="0" err="1"/>
              <a:t>lartë</a:t>
            </a:r>
            <a:r>
              <a:rPr lang="en-US" sz="1700" b="0" dirty="0"/>
              <a:t> </a:t>
            </a:r>
            <a:r>
              <a:rPr lang="en-US" sz="1700" b="0" dirty="0" err="1"/>
              <a:t>sesa</a:t>
            </a:r>
            <a:r>
              <a:rPr lang="en-US" sz="1700" b="0" dirty="0"/>
              <a:t> 1.3</a:t>
            </a:r>
          </a:p>
          <a:p>
            <a:pPr algn="just"/>
            <a:endParaRPr lang="en-US" sz="2000" b="0" dirty="0"/>
          </a:p>
          <a:p>
            <a:pPr algn="just"/>
            <a:r>
              <a:rPr lang="en-US" sz="1600" b="0" i="1" dirty="0" err="1"/>
              <a:t>Transferte</a:t>
            </a:r>
            <a:r>
              <a:rPr lang="en-US" sz="1600" b="0" i="1" dirty="0"/>
              <a:t> e </a:t>
            </a:r>
            <a:r>
              <a:rPr lang="en-US" sz="1600" b="0" i="1" dirty="0" err="1"/>
              <a:t>kushtezuar</a:t>
            </a:r>
            <a:r>
              <a:rPr lang="en-US" sz="1600" b="0" i="1" dirty="0"/>
              <a:t>, </a:t>
            </a:r>
            <a:r>
              <a:rPr lang="en-US" sz="1600" b="0" i="1" dirty="0" err="1"/>
              <a:t>transferte</a:t>
            </a:r>
            <a:r>
              <a:rPr lang="en-US" sz="1600" b="0" i="1" dirty="0"/>
              <a:t> e </a:t>
            </a:r>
            <a:r>
              <a:rPr lang="en-US" sz="1600" b="0" i="1" dirty="0" err="1"/>
              <a:t>pakushtezuar</a:t>
            </a:r>
            <a:r>
              <a:rPr lang="en-US" sz="1600" b="0" i="1" dirty="0"/>
              <a:t>, </a:t>
            </a:r>
            <a:r>
              <a:rPr lang="en-US" sz="1600" b="0" i="1" dirty="0" err="1"/>
              <a:t>te</a:t>
            </a:r>
            <a:r>
              <a:rPr lang="en-US" sz="1600" b="0" i="1" dirty="0"/>
              <a:t> </a:t>
            </a:r>
            <a:r>
              <a:rPr lang="en-US" sz="1600" b="0" i="1" dirty="0" err="1"/>
              <a:t>ardhura</a:t>
            </a:r>
            <a:r>
              <a:rPr lang="en-US" sz="1600" b="0" i="1" dirty="0"/>
              <a:t> </a:t>
            </a:r>
            <a:r>
              <a:rPr lang="en-US" sz="1600" b="0" i="1" dirty="0" err="1"/>
              <a:t>publike</a:t>
            </a:r>
            <a:r>
              <a:rPr lang="en-US" sz="1600" b="0" i="1" dirty="0"/>
              <a:t>, </a:t>
            </a:r>
            <a:r>
              <a:rPr lang="en-US" sz="1600" b="0" i="1" dirty="0" err="1"/>
              <a:t>buxheti</a:t>
            </a:r>
            <a:r>
              <a:rPr lang="en-US" sz="1600" b="0" i="1" dirty="0"/>
              <a:t> vendor, </a:t>
            </a:r>
            <a:r>
              <a:rPr lang="en-US" sz="1600" b="0" i="1" dirty="0" err="1"/>
              <a:t>financa</a:t>
            </a:r>
            <a:r>
              <a:rPr lang="en-US" sz="1600" b="0" i="1" dirty="0"/>
              <a:t> </a:t>
            </a:r>
            <a:r>
              <a:rPr lang="en-US" sz="1600" b="0" i="1" dirty="0" err="1"/>
              <a:t>publike</a:t>
            </a:r>
            <a:r>
              <a:rPr lang="en-US" sz="1600" b="0" i="1" dirty="0"/>
              <a:t>,  </a:t>
            </a:r>
            <a:r>
              <a:rPr lang="en-US" sz="1600" b="0" i="1" dirty="0" err="1"/>
              <a:t>transferte</a:t>
            </a:r>
            <a:r>
              <a:rPr lang="en-US" sz="1600" b="0" i="1" dirty="0"/>
              <a:t> </a:t>
            </a:r>
            <a:r>
              <a:rPr lang="en-US" sz="1600" b="0" i="1" dirty="0" err="1"/>
              <a:t>specifike</a:t>
            </a:r>
            <a:r>
              <a:rPr lang="en-US" sz="1600" b="0" i="1" dirty="0"/>
              <a:t>, </a:t>
            </a:r>
            <a:r>
              <a:rPr lang="en-US" sz="1600" b="0" i="1" dirty="0" err="1"/>
              <a:t>donacione</a:t>
            </a:r>
            <a:r>
              <a:rPr lang="en-US" sz="1600" b="0" i="1" dirty="0"/>
              <a:t>, </a:t>
            </a:r>
            <a:r>
              <a:rPr lang="en-US" sz="1600" b="0" i="1" dirty="0" err="1"/>
              <a:t>veshtiresise</a:t>
            </a:r>
            <a:r>
              <a:rPr lang="en-US" sz="1600" b="0" i="1" dirty="0"/>
              <a:t> </a:t>
            </a:r>
            <a:r>
              <a:rPr lang="en-US" sz="1600" b="0" i="1" dirty="0" err="1"/>
              <a:t>serioze</a:t>
            </a:r>
            <a:r>
              <a:rPr lang="en-US" sz="1600" b="0" i="1" dirty="0"/>
              <a:t> </a:t>
            </a:r>
            <a:r>
              <a:rPr lang="en-US" sz="1600" b="0" i="1" dirty="0" err="1"/>
              <a:t>financiare</a:t>
            </a:r>
            <a:r>
              <a:rPr lang="en-US" sz="1600" b="0" i="1" dirty="0"/>
              <a:t>, </a:t>
            </a:r>
            <a:r>
              <a:rPr lang="en-US" sz="1600" b="0" i="1" dirty="0" err="1"/>
              <a:t>paaftesise</a:t>
            </a:r>
            <a:r>
              <a:rPr lang="en-US" sz="1600" b="0" i="1" dirty="0"/>
              <a:t> </a:t>
            </a:r>
            <a:r>
              <a:rPr lang="en-US" sz="1600" b="0" i="1" dirty="0" err="1"/>
              <a:t>paguese</a:t>
            </a:r>
            <a:endParaRPr lang="en-US" sz="1600" b="0" i="1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1348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71E0-0319-4622-AF45-7D1AD370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344" y="2438400"/>
            <a:ext cx="7074534" cy="12157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Pyetje</a:t>
            </a:r>
            <a:r>
              <a:rPr lang="en-US" dirty="0"/>
              <a:t> &amp; </a:t>
            </a:r>
            <a:r>
              <a:rPr lang="en-US" dirty="0" err="1"/>
              <a:t>Diskutime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id="{37C910C4-AFE6-435C-9070-EAEE3ABAC3BA}"/>
              </a:ext>
            </a:extLst>
          </p:cNvPr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FE3478-3B83-4758-805A-1AD8222B58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7167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7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175" y="858119"/>
            <a:ext cx="2745740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600" b="0" spc="-25" dirty="0">
                <a:latin typeface="Carlito"/>
                <a:cs typeface="Carlito"/>
              </a:rPr>
              <a:t>Baza</a:t>
            </a:r>
            <a:r>
              <a:rPr sz="3600" b="0" spc="-10" dirty="0">
                <a:latin typeface="Carlito"/>
                <a:cs typeface="Carlito"/>
              </a:rPr>
              <a:t> </a:t>
            </a:r>
            <a:r>
              <a:rPr sz="3600" b="0" spc="5" dirty="0">
                <a:latin typeface="Carlito"/>
                <a:cs typeface="Carlito"/>
              </a:rPr>
              <a:t>Ligjore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195" y="2223164"/>
            <a:ext cx="8875609" cy="2495298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3535" algn="just">
              <a:lnSpc>
                <a:spcPct val="101699"/>
              </a:lnSpc>
              <a:spcBef>
                <a:spcPts val="7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rlito"/>
                <a:cs typeface="Carlito"/>
              </a:rPr>
              <a:t>Ligji </a:t>
            </a:r>
            <a:r>
              <a:rPr sz="2000" spc="-105" dirty="0">
                <a:latin typeface="Carlito"/>
                <a:cs typeface="Carlito"/>
              </a:rPr>
              <a:t>nr. </a:t>
            </a:r>
            <a:r>
              <a:rPr sz="2000" spc="25" dirty="0">
                <a:latin typeface="Carlito"/>
                <a:cs typeface="Carlito"/>
              </a:rPr>
              <a:t>8652, </a:t>
            </a:r>
            <a:r>
              <a:rPr sz="2000" spc="20" dirty="0">
                <a:latin typeface="Carlito"/>
                <a:cs typeface="Carlito"/>
              </a:rPr>
              <a:t>dt.31.07.</a:t>
            </a:r>
            <a:r>
              <a:rPr lang="en-US" sz="2000" dirty="0"/>
              <a:t> 2000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65" dirty="0">
                <a:latin typeface="Arial"/>
                <a:cs typeface="Arial"/>
              </a:rPr>
              <a:t>“</a:t>
            </a:r>
            <a:r>
              <a:rPr sz="2000" i="1" spc="65" dirty="0">
                <a:latin typeface="Carlito"/>
                <a:cs typeface="Carlito"/>
              </a:rPr>
              <a:t>P</a:t>
            </a:r>
            <a:r>
              <a:rPr sz="2000" spc="65" dirty="0">
                <a:latin typeface="Carlito"/>
                <a:cs typeface="Carlito"/>
              </a:rPr>
              <a:t>ë</a:t>
            </a:r>
            <a:r>
              <a:rPr sz="2000" i="1" spc="65" dirty="0">
                <a:latin typeface="Carlito"/>
                <a:cs typeface="Carlito"/>
              </a:rPr>
              <a:t>r </a:t>
            </a:r>
            <a:r>
              <a:rPr sz="2000" i="1" spc="15" dirty="0">
                <a:latin typeface="Carlito"/>
                <a:cs typeface="Carlito"/>
              </a:rPr>
              <a:t>organizimin </a:t>
            </a:r>
            <a:r>
              <a:rPr sz="2000" i="1" spc="10" dirty="0">
                <a:latin typeface="Carlito"/>
                <a:cs typeface="Carlito"/>
              </a:rPr>
              <a:t>dhe  </a:t>
            </a:r>
            <a:r>
              <a:rPr sz="2000" i="1" spc="5" dirty="0">
                <a:latin typeface="Carlito"/>
                <a:cs typeface="Carlito"/>
              </a:rPr>
              <a:t>funksionimin </a:t>
            </a:r>
            <a:r>
              <a:rPr sz="2000" i="1" spc="10" dirty="0">
                <a:latin typeface="Carlito"/>
                <a:cs typeface="Carlito"/>
              </a:rPr>
              <a:t>e</a:t>
            </a:r>
            <a:r>
              <a:rPr sz="2000" i="1" spc="640" dirty="0">
                <a:latin typeface="Carlito"/>
                <a:cs typeface="Carlito"/>
              </a:rPr>
              <a:t> </a:t>
            </a:r>
            <a:r>
              <a:rPr sz="2000" i="1" spc="10" dirty="0">
                <a:latin typeface="Carlito"/>
                <a:cs typeface="Carlito"/>
              </a:rPr>
              <a:t>qeverisjes </a:t>
            </a:r>
            <a:r>
              <a:rPr sz="2000" i="1" spc="-15" dirty="0">
                <a:latin typeface="Carlito"/>
                <a:cs typeface="Carlito"/>
              </a:rPr>
              <a:t>vendore</a:t>
            </a:r>
            <a:r>
              <a:rPr sz="2000" i="1" spc="-15" dirty="0">
                <a:latin typeface="Trebuchet MS"/>
                <a:cs typeface="Trebuchet MS"/>
              </a:rPr>
              <a:t>” </a:t>
            </a:r>
            <a:r>
              <a:rPr sz="2000" i="1" spc="15" dirty="0">
                <a:latin typeface="Carlito"/>
                <a:cs typeface="Carlito"/>
              </a:rPr>
              <a:t>(ndryshuar </a:t>
            </a:r>
            <a:r>
              <a:rPr sz="2000" i="1" spc="-5" dirty="0">
                <a:latin typeface="Carlito"/>
                <a:cs typeface="Carlito"/>
              </a:rPr>
              <a:t>me  </a:t>
            </a:r>
            <a:r>
              <a:rPr sz="2000" i="1" dirty="0">
                <a:latin typeface="Carlito"/>
                <a:cs typeface="Carlito"/>
              </a:rPr>
              <a:t>ligjin </a:t>
            </a:r>
            <a:r>
              <a:rPr sz="2000" i="1" spc="-5" dirty="0">
                <a:latin typeface="Carlito"/>
                <a:cs typeface="Carlito"/>
              </a:rPr>
              <a:t>nr.9208, </a:t>
            </a:r>
            <a:r>
              <a:rPr sz="2000" i="1" spc="5" dirty="0">
                <a:latin typeface="Carlito"/>
                <a:cs typeface="Carlito"/>
              </a:rPr>
              <a:t>dt </a:t>
            </a:r>
            <a:r>
              <a:rPr sz="2000" i="1" spc="25" dirty="0">
                <a:latin typeface="Carlito"/>
                <a:cs typeface="Carlito"/>
              </a:rPr>
              <a:t>18.03.2004 </a:t>
            </a:r>
            <a:r>
              <a:rPr sz="2000" i="1" spc="10" dirty="0" err="1">
                <a:latin typeface="Carlito"/>
                <a:cs typeface="Carlito"/>
              </a:rPr>
              <a:t>dhe</a:t>
            </a:r>
            <a:r>
              <a:rPr sz="2000" i="1" spc="10" dirty="0">
                <a:latin typeface="Carlito"/>
                <a:cs typeface="Carlito"/>
              </a:rPr>
              <a:t> </a:t>
            </a:r>
            <a:r>
              <a:rPr lang="nn-NO" sz="2000" i="1" spc="10" dirty="0">
                <a:latin typeface="Carlito"/>
                <a:cs typeface="Carlito"/>
              </a:rPr>
              <a:t>Ligji Nr. 139/2015  PËR VETËQEVERISJEN VENDORE</a:t>
            </a:r>
            <a:r>
              <a:rPr sz="2000" i="1" spc="10" dirty="0">
                <a:latin typeface="Carlito"/>
                <a:cs typeface="Carlito"/>
              </a:rPr>
              <a:t>)</a:t>
            </a:r>
            <a:endParaRPr lang="en-US" sz="2000" i="1" spc="10" dirty="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1699"/>
              </a:lnSpc>
              <a:spcBef>
                <a:spcPts val="70"/>
              </a:spcBef>
              <a:buFont typeface="Arial"/>
              <a:buChar char="•"/>
              <a:tabLst>
                <a:tab pos="356235" algn="l"/>
              </a:tabLst>
            </a:pPr>
            <a:endParaRPr sz="2000" dirty="0">
              <a:latin typeface="Carlito"/>
              <a:cs typeface="Carlito"/>
            </a:endParaRPr>
          </a:p>
          <a:p>
            <a:pPr marL="355600" marR="11430" indent="-343535" algn="just">
              <a:lnSpc>
                <a:spcPct val="1024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Carlito"/>
                <a:cs typeface="Carlito"/>
              </a:rPr>
              <a:t>Ligji </a:t>
            </a:r>
            <a:r>
              <a:rPr sz="2000" spc="-5" dirty="0">
                <a:latin typeface="Carlito"/>
                <a:cs typeface="Carlito"/>
              </a:rPr>
              <a:t>nr.68/2017, </a:t>
            </a:r>
            <a:r>
              <a:rPr sz="2000" spc="30" dirty="0">
                <a:latin typeface="Carlito"/>
                <a:cs typeface="Carlito"/>
              </a:rPr>
              <a:t>dt </a:t>
            </a:r>
            <a:r>
              <a:rPr sz="2000" spc="20" dirty="0">
                <a:latin typeface="Carlito"/>
                <a:cs typeface="Carlito"/>
              </a:rPr>
              <a:t>27.04.2017 </a:t>
            </a:r>
            <a:r>
              <a:rPr sz="2000" spc="60" dirty="0">
                <a:latin typeface="Arial"/>
                <a:cs typeface="Arial"/>
              </a:rPr>
              <a:t>“</a:t>
            </a:r>
            <a:r>
              <a:rPr sz="2000" i="1" spc="60" dirty="0">
                <a:latin typeface="Carlito"/>
                <a:cs typeface="Carlito"/>
              </a:rPr>
              <a:t>Per  </a:t>
            </a:r>
            <a:r>
              <a:rPr sz="2000" i="1" spc="15" dirty="0">
                <a:latin typeface="Carlito"/>
                <a:cs typeface="Carlito"/>
              </a:rPr>
              <a:t>financat </a:t>
            </a:r>
            <a:r>
              <a:rPr sz="2000" i="1" spc="10" dirty="0">
                <a:latin typeface="Carlito"/>
                <a:cs typeface="Carlito"/>
              </a:rPr>
              <a:t>e  vet</a:t>
            </a:r>
            <a:r>
              <a:rPr sz="2000" spc="10" dirty="0">
                <a:latin typeface="Carlito"/>
                <a:cs typeface="Carlito"/>
              </a:rPr>
              <a:t>ë</a:t>
            </a:r>
            <a:r>
              <a:rPr sz="2000" i="1" spc="10" dirty="0">
                <a:latin typeface="Carlito"/>
                <a:cs typeface="Carlito"/>
              </a:rPr>
              <a:t>qeverisjes</a:t>
            </a:r>
            <a:r>
              <a:rPr sz="2000" i="1" spc="25" dirty="0">
                <a:latin typeface="Carlito"/>
                <a:cs typeface="Carlito"/>
              </a:rPr>
              <a:t> </a:t>
            </a:r>
            <a:r>
              <a:rPr sz="2000" i="1" spc="-15" dirty="0" err="1">
                <a:latin typeface="Carlito"/>
                <a:cs typeface="Carlito"/>
              </a:rPr>
              <a:t>vendore</a:t>
            </a:r>
            <a:r>
              <a:rPr sz="2000" i="1" spc="-15" dirty="0">
                <a:latin typeface="Trebuchet MS"/>
                <a:cs typeface="Trebuchet MS"/>
              </a:rPr>
              <a:t>”</a:t>
            </a:r>
            <a:endParaRPr lang="en-US" sz="2000" i="1" spc="-15" dirty="0">
              <a:latin typeface="Trebuchet MS"/>
              <a:cs typeface="Trebuchet MS"/>
            </a:endParaRPr>
          </a:p>
          <a:p>
            <a:pPr marL="355600" marR="11430" indent="-343535" algn="just">
              <a:lnSpc>
                <a:spcPct val="102400"/>
              </a:lnSpc>
              <a:spcBef>
                <a:spcPts val="680"/>
              </a:spcBef>
              <a:buFont typeface="Arial"/>
              <a:buChar char="•"/>
              <a:tabLst>
                <a:tab pos="356235" algn="l"/>
              </a:tabLst>
            </a:pPr>
            <a:endParaRPr sz="2000" dirty="0">
              <a:latin typeface="Trebuchet MS"/>
              <a:cs typeface="Trebuchet MS"/>
            </a:endParaRPr>
          </a:p>
          <a:p>
            <a:pPr marL="355600" indent="-343535" algn="just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6235" algn="l"/>
              </a:tabLst>
            </a:pPr>
            <a:r>
              <a:rPr sz="2000" i="1" spc="5" dirty="0">
                <a:latin typeface="Carlito"/>
                <a:cs typeface="Carlito"/>
              </a:rPr>
              <a:t>Ligji i </a:t>
            </a:r>
            <a:r>
              <a:rPr sz="2000" i="1" dirty="0">
                <a:latin typeface="Carlito"/>
                <a:cs typeface="Carlito"/>
              </a:rPr>
              <a:t>buxhetit </a:t>
            </a:r>
            <a:r>
              <a:rPr sz="2000" i="1" spc="-5" dirty="0">
                <a:latin typeface="Carlito"/>
                <a:cs typeface="Carlito"/>
              </a:rPr>
              <a:t>p</a:t>
            </a:r>
            <a:r>
              <a:rPr sz="2000" spc="-5" dirty="0">
                <a:latin typeface="Carlito"/>
                <a:cs typeface="Carlito"/>
              </a:rPr>
              <a:t>ë</a:t>
            </a:r>
            <a:r>
              <a:rPr sz="2000" i="1" spc="-5" dirty="0">
                <a:latin typeface="Carlito"/>
                <a:cs typeface="Carlito"/>
              </a:rPr>
              <a:t>r </a:t>
            </a:r>
            <a:r>
              <a:rPr sz="2000" i="1" spc="-10" dirty="0">
                <a:latin typeface="Carlito"/>
                <a:cs typeface="Carlito"/>
              </a:rPr>
              <a:t>vitin</a:t>
            </a:r>
            <a:r>
              <a:rPr sz="2000" i="1" spc="340" dirty="0">
                <a:latin typeface="Carlito"/>
                <a:cs typeface="Carlito"/>
              </a:rPr>
              <a:t> </a:t>
            </a:r>
            <a:r>
              <a:rPr sz="2000" i="1" dirty="0">
                <a:latin typeface="Carlito"/>
                <a:cs typeface="Carlito"/>
              </a:rPr>
              <a:t>korent.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399"/>
            <a:ext cx="1127650" cy="1276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50C63F-076F-42CE-88E7-DD2EBB210D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915" y="5562600"/>
            <a:ext cx="3107094" cy="18226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1876" y="309240"/>
            <a:ext cx="395097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dirty="0"/>
              <a:t>I. </a:t>
            </a:r>
            <a:r>
              <a:rPr sz="4400" dirty="0"/>
              <a:t>TE</a:t>
            </a:r>
            <a:r>
              <a:rPr sz="4400" spc="-60" dirty="0"/>
              <a:t> </a:t>
            </a:r>
            <a:r>
              <a:rPr sz="4400" spc="-35" dirty="0"/>
              <a:t>ARDHURAT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6573" y="1003020"/>
            <a:ext cx="7521575" cy="5409173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60"/>
              </a:spcBef>
            </a:pPr>
            <a:r>
              <a:rPr sz="3200" dirty="0">
                <a:latin typeface="Carlito"/>
                <a:cs typeface="Carlito"/>
              </a:rPr>
              <a:t>Bazat </a:t>
            </a:r>
            <a:r>
              <a:rPr sz="3200" spc="10" dirty="0">
                <a:latin typeface="Carlito"/>
                <a:cs typeface="Carlito"/>
              </a:rPr>
              <a:t>e </a:t>
            </a:r>
            <a:r>
              <a:rPr sz="3200" spc="-5" dirty="0">
                <a:latin typeface="Carlito"/>
                <a:cs typeface="Carlito"/>
              </a:rPr>
              <a:t>të ardhurave </a:t>
            </a:r>
            <a:r>
              <a:rPr sz="3200" spc="30" dirty="0" err="1">
                <a:latin typeface="Carlito"/>
                <a:cs typeface="Carlito"/>
              </a:rPr>
              <a:t>në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 err="1">
                <a:latin typeface="Carlito"/>
                <a:cs typeface="Carlito"/>
              </a:rPr>
              <a:t>qeverisjen</a:t>
            </a:r>
            <a:r>
              <a:rPr sz="3200" spc="-4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vendore  </a:t>
            </a:r>
            <a:r>
              <a:rPr sz="3200" spc="15" dirty="0">
                <a:latin typeface="Carlito"/>
                <a:cs typeface="Carlito"/>
              </a:rPr>
              <a:t>janë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00" b="1" i="1" spc="-114" dirty="0">
                <a:latin typeface="Carlito"/>
                <a:cs typeface="Carlito"/>
              </a:rPr>
              <a:t>1-</a:t>
            </a:r>
            <a:r>
              <a:rPr sz="2400" b="1" i="1" spc="-114" dirty="0">
                <a:latin typeface="Carlito"/>
                <a:cs typeface="Carlito"/>
              </a:rPr>
              <a:t>Te </a:t>
            </a:r>
            <a:r>
              <a:rPr sz="2400" b="1" i="1" spc="20" dirty="0">
                <a:latin typeface="Carlito"/>
                <a:cs typeface="Carlito"/>
              </a:rPr>
              <a:t>ardhurat </a:t>
            </a:r>
            <a:r>
              <a:rPr sz="2400" b="1" i="1" spc="10" dirty="0">
                <a:latin typeface="Carlito"/>
                <a:cs typeface="Carlito"/>
              </a:rPr>
              <a:t>e</a:t>
            </a:r>
            <a:r>
              <a:rPr sz="2400" b="1" i="1" spc="-140" dirty="0">
                <a:latin typeface="Carlito"/>
                <a:cs typeface="Carlito"/>
              </a:rPr>
              <a:t> </a:t>
            </a:r>
            <a:r>
              <a:rPr sz="2400" b="1" i="1" spc="10" dirty="0">
                <a:latin typeface="Carlito"/>
                <a:cs typeface="Carlito"/>
              </a:rPr>
              <a:t>veta:</a:t>
            </a:r>
            <a:endParaRPr sz="2400" dirty="0">
              <a:latin typeface="Carlito"/>
              <a:cs typeface="Carlito"/>
            </a:endParaRPr>
          </a:p>
          <a:p>
            <a:pPr marL="718820" lvl="1" indent="-335280">
              <a:lnSpc>
                <a:spcPct val="100000"/>
              </a:lnSpc>
              <a:spcBef>
                <a:spcPts val="440"/>
              </a:spcBef>
              <a:buSzPct val="96875"/>
              <a:buAutoNum type="alphaLcParenR"/>
              <a:tabLst>
                <a:tab pos="719455" algn="l"/>
              </a:tabLst>
            </a:pPr>
            <a:r>
              <a:rPr sz="2400" i="1" spc="-5" dirty="0">
                <a:latin typeface="Carlito"/>
                <a:cs typeface="Carlito"/>
              </a:rPr>
              <a:t>taksat </a:t>
            </a:r>
            <a:r>
              <a:rPr sz="2400" i="1" spc="5" dirty="0">
                <a:latin typeface="Carlito"/>
                <a:cs typeface="Carlito"/>
              </a:rPr>
              <a:t>dhe </a:t>
            </a:r>
            <a:r>
              <a:rPr sz="2400" i="1" spc="-20" dirty="0">
                <a:latin typeface="Carlito"/>
                <a:cs typeface="Carlito"/>
              </a:rPr>
              <a:t>tarifat</a:t>
            </a:r>
            <a:r>
              <a:rPr sz="2400" i="1" spc="-25" dirty="0">
                <a:latin typeface="Carlito"/>
                <a:cs typeface="Carlito"/>
              </a:rPr>
              <a:t> </a:t>
            </a:r>
            <a:r>
              <a:rPr sz="2400" i="1" spc="10" dirty="0">
                <a:latin typeface="Carlito"/>
                <a:cs typeface="Carlito"/>
              </a:rPr>
              <a:t>vendore</a:t>
            </a:r>
            <a:endParaRPr sz="2400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365"/>
              </a:spcBef>
              <a:buSzPct val="96875"/>
              <a:buAutoNum type="alphaLcParenR"/>
              <a:tabLst>
                <a:tab pos="803910" algn="l"/>
              </a:tabLst>
            </a:pPr>
            <a:r>
              <a:rPr lang="en-US" sz="2400" i="1" spc="-5" dirty="0" err="1">
                <a:latin typeface="Carlito"/>
                <a:cs typeface="Carlito"/>
              </a:rPr>
              <a:t>Tarifat</a:t>
            </a:r>
            <a:r>
              <a:rPr lang="en-US" sz="2400" i="1" spc="-5" dirty="0">
                <a:latin typeface="Carlito"/>
                <a:cs typeface="Carlito"/>
              </a:rPr>
              <a:t> </a:t>
            </a:r>
            <a:r>
              <a:rPr lang="en-US" sz="2400" i="1" spc="-5" dirty="0" err="1">
                <a:latin typeface="Carlito"/>
                <a:cs typeface="Carlito"/>
              </a:rPr>
              <a:t>për</a:t>
            </a:r>
            <a:r>
              <a:rPr lang="en-US" sz="2400" i="1" spc="-5" dirty="0">
                <a:latin typeface="Carlito"/>
                <a:cs typeface="Carlito"/>
              </a:rPr>
              <a:t> </a:t>
            </a:r>
            <a:r>
              <a:rPr sz="2400" i="1" spc="15" dirty="0" err="1">
                <a:latin typeface="Carlito"/>
                <a:cs typeface="Carlito"/>
              </a:rPr>
              <a:t>sherbime</a:t>
            </a:r>
            <a:endParaRPr lang="en-US" sz="2400" i="1" spc="15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365"/>
              </a:spcBef>
              <a:buSzPct val="96875"/>
              <a:buAutoNum type="alphaLcParenR"/>
              <a:tabLst>
                <a:tab pos="803910" algn="l"/>
              </a:tabLst>
            </a:pPr>
            <a:r>
              <a:rPr lang="en-US" sz="2400" i="1" spc="15" dirty="0" err="1">
                <a:latin typeface="Carlito"/>
                <a:cs typeface="Carlito"/>
              </a:rPr>
              <a:t>Huamarrje</a:t>
            </a:r>
            <a:r>
              <a:rPr lang="en-US" sz="2400" i="1" spc="15" dirty="0">
                <a:latin typeface="Carlito"/>
                <a:cs typeface="Carlito"/>
              </a:rPr>
              <a:t> </a:t>
            </a:r>
            <a:r>
              <a:rPr lang="en-US" sz="2400" i="1" spc="15" dirty="0" err="1">
                <a:latin typeface="Carlito"/>
                <a:cs typeface="Carlito"/>
              </a:rPr>
              <a:t>vendore</a:t>
            </a:r>
            <a:endParaRPr sz="24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400" b="1" i="1" dirty="0">
                <a:latin typeface="Carlito"/>
                <a:cs typeface="Carlito"/>
              </a:rPr>
              <a:t>2-</a:t>
            </a:r>
            <a:r>
              <a:rPr sz="2400" b="1" i="1" dirty="0">
                <a:latin typeface="Carlito"/>
                <a:cs typeface="Carlito"/>
              </a:rPr>
              <a:t>Trasfertat </a:t>
            </a:r>
            <a:r>
              <a:rPr sz="2400" b="1" i="1" spc="10" dirty="0">
                <a:latin typeface="Carlito"/>
                <a:cs typeface="Carlito"/>
              </a:rPr>
              <a:t>e </a:t>
            </a:r>
            <a:r>
              <a:rPr sz="2400" b="1" i="1" spc="5" dirty="0">
                <a:latin typeface="Carlito"/>
                <a:cs typeface="Carlito"/>
              </a:rPr>
              <a:t>qeverise </a:t>
            </a:r>
            <a:r>
              <a:rPr sz="2400" b="1" i="1" spc="15" dirty="0">
                <a:latin typeface="Carlito"/>
                <a:cs typeface="Carlito"/>
              </a:rPr>
              <a:t>qendrore</a:t>
            </a:r>
            <a:r>
              <a:rPr sz="2400" b="1" i="1" spc="-509" dirty="0">
                <a:latin typeface="Carlito"/>
                <a:cs typeface="Carlito"/>
              </a:rPr>
              <a:t> </a:t>
            </a:r>
            <a:r>
              <a:rPr sz="2400" b="1" i="1" spc="5" dirty="0"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370"/>
              </a:spcBef>
              <a:buSzPct val="96875"/>
              <a:buAutoNum type="alphaLcParenR"/>
              <a:tabLst>
                <a:tab pos="803910" algn="l"/>
              </a:tabLst>
            </a:pPr>
            <a:r>
              <a:rPr sz="2400" i="1" spc="-10" dirty="0">
                <a:latin typeface="Carlito"/>
                <a:cs typeface="Carlito"/>
              </a:rPr>
              <a:t>transferta </a:t>
            </a:r>
            <a:r>
              <a:rPr sz="2400" i="1" spc="-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ë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i="1" dirty="0">
                <a:latin typeface="Carlito"/>
                <a:cs typeface="Carlito"/>
              </a:rPr>
              <a:t>kusht</a:t>
            </a:r>
            <a:r>
              <a:rPr sz="2400" dirty="0">
                <a:latin typeface="Carlito"/>
                <a:cs typeface="Carlito"/>
              </a:rPr>
              <a:t>ë</a:t>
            </a:r>
            <a:r>
              <a:rPr sz="2400" i="1" dirty="0">
                <a:latin typeface="Carlito"/>
                <a:cs typeface="Carlito"/>
              </a:rPr>
              <a:t>zuara</a:t>
            </a:r>
            <a:endParaRPr sz="2400" dirty="0">
              <a:latin typeface="Carlito"/>
              <a:cs typeface="Carlito"/>
            </a:endParaRPr>
          </a:p>
          <a:p>
            <a:pPr marL="803910" lvl="1" indent="-419734">
              <a:lnSpc>
                <a:spcPct val="100000"/>
              </a:lnSpc>
              <a:spcBef>
                <a:spcPts val="440"/>
              </a:spcBef>
              <a:buSzPct val="96875"/>
              <a:buAutoNum type="alphaLcParenR"/>
              <a:tabLst>
                <a:tab pos="803910" algn="l"/>
              </a:tabLst>
            </a:pPr>
            <a:r>
              <a:rPr sz="2400" i="1" spc="-5" dirty="0">
                <a:latin typeface="Carlito"/>
                <a:cs typeface="Carlito"/>
              </a:rPr>
              <a:t>transferta </a:t>
            </a:r>
            <a:r>
              <a:rPr sz="2400" i="1" spc="-5" dirty="0" err="1">
                <a:latin typeface="Carlito"/>
                <a:cs typeface="Carlito"/>
              </a:rPr>
              <a:t>t</a:t>
            </a:r>
            <a:r>
              <a:rPr sz="2400" spc="-5" dirty="0" err="1">
                <a:latin typeface="Carlito"/>
                <a:cs typeface="Carlito"/>
              </a:rPr>
              <a:t>ë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i="1" dirty="0" err="1">
                <a:latin typeface="Carlito"/>
                <a:cs typeface="Carlito"/>
              </a:rPr>
              <a:t>pakusht</a:t>
            </a:r>
            <a:r>
              <a:rPr sz="2400" dirty="0" err="1">
                <a:latin typeface="Carlito"/>
                <a:cs typeface="Carlito"/>
              </a:rPr>
              <a:t>ë</a:t>
            </a:r>
            <a:r>
              <a:rPr sz="2400" i="1" dirty="0" err="1">
                <a:latin typeface="Carlito"/>
                <a:cs typeface="Carlito"/>
              </a:rPr>
              <a:t>zuara</a:t>
            </a:r>
            <a:endParaRPr lang="en-US" sz="2400" i="1" dirty="0">
              <a:latin typeface="Carlito"/>
              <a:cs typeface="Carlito"/>
            </a:endParaRPr>
          </a:p>
          <a:p>
            <a:pPr marL="354013" lvl="1" indent="-354013">
              <a:lnSpc>
                <a:spcPct val="100000"/>
              </a:lnSpc>
              <a:spcBef>
                <a:spcPts val="440"/>
              </a:spcBef>
              <a:buSzPct val="96875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i="1" dirty="0">
                <a:latin typeface="Carlito"/>
              </a:rPr>
              <a:t>3-T</a:t>
            </a:r>
            <a:r>
              <a:rPr lang="en-US" sz="2400" b="1" i="1" dirty="0">
                <a:latin typeface="Carlito"/>
                <a:cs typeface="Carlito"/>
              </a:rPr>
              <a:t>aksat e </a:t>
            </a:r>
            <a:r>
              <a:rPr lang="en-US" sz="2400" b="1" i="1" dirty="0" err="1">
                <a:latin typeface="Carlito"/>
                <a:cs typeface="Carlito"/>
              </a:rPr>
              <a:t>ndara</a:t>
            </a:r>
            <a:endParaRPr lang="en-US" sz="2400" b="1" i="1" dirty="0">
              <a:latin typeface="Carlito"/>
              <a:cs typeface="Carlito"/>
            </a:endParaRPr>
          </a:p>
          <a:p>
            <a:pPr marL="384176" lvl="1">
              <a:lnSpc>
                <a:spcPct val="100000"/>
              </a:lnSpc>
              <a:spcBef>
                <a:spcPts val="440"/>
              </a:spcBef>
              <a:buSzPct val="96875"/>
              <a:tabLst>
                <a:tab pos="803910" algn="l"/>
              </a:tabLst>
            </a:pPr>
            <a:endParaRPr lang="en-US" sz="3200" i="1" dirty="0">
              <a:latin typeface="Carlito"/>
              <a:cs typeface="Carlito"/>
            </a:endParaRPr>
          </a:p>
          <a:p>
            <a:pPr marL="384176" lvl="1">
              <a:lnSpc>
                <a:spcPct val="100000"/>
              </a:lnSpc>
              <a:spcBef>
                <a:spcPts val="440"/>
              </a:spcBef>
              <a:buSzPct val="96875"/>
              <a:tabLst>
                <a:tab pos="803910" algn="l"/>
              </a:tabLst>
            </a:pPr>
            <a:endParaRPr sz="32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850C97-79EF-4A5C-BEFD-E994C28D6D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783" y="5506709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F714F-7EA0-40F2-854C-FA4131198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21957"/>
            <a:ext cx="7772400" cy="984885"/>
          </a:xfrm>
        </p:spPr>
        <p:txBody>
          <a:bodyPr/>
          <a:lstStyle/>
          <a:p>
            <a:pPr algn="ctr"/>
            <a:r>
              <a:rPr lang="en-US" sz="3200" dirty="0" err="1"/>
              <a:t>Struktura</a:t>
            </a:r>
            <a:r>
              <a:rPr lang="en-US" sz="3200" dirty="0"/>
              <a:t> e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ardhurave</a:t>
            </a:r>
            <a:r>
              <a:rPr lang="en-US" sz="3200" dirty="0"/>
              <a:t> </a:t>
            </a:r>
            <a:r>
              <a:rPr lang="en-US" sz="3200" dirty="0" err="1"/>
              <a:t>sipas</a:t>
            </a:r>
            <a:r>
              <a:rPr lang="en-US" sz="3200" dirty="0"/>
              <a:t> </a:t>
            </a:r>
            <a:r>
              <a:rPr lang="en-US" sz="3200" dirty="0" err="1"/>
              <a:t>burimit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financimit</a:t>
            </a:r>
            <a:endParaRPr lang="en-US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49E431-E40D-4F44-8433-1AD72F5E5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857554"/>
              </p:ext>
            </p:extLst>
          </p:nvPr>
        </p:nvGraphicFramePr>
        <p:xfrm>
          <a:off x="838200" y="1828800"/>
          <a:ext cx="7315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7225CD-4CC1-4136-BD52-EAA1CB6537B7}"/>
              </a:ext>
            </a:extLst>
          </p:cNvPr>
          <p:cNvSpPr txBox="1"/>
          <p:nvPr/>
        </p:nvSpPr>
        <p:spPr>
          <a:xfrm>
            <a:off x="2286000" y="6266766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Financat</a:t>
            </a:r>
            <a:r>
              <a:rPr lang="en-US" sz="1600" i="1" dirty="0"/>
              <a:t> </a:t>
            </a:r>
            <a:r>
              <a:rPr lang="en-US" sz="1600" i="1" dirty="0" err="1"/>
              <a:t>Vendore</a:t>
            </a:r>
            <a:r>
              <a:rPr lang="en-US" sz="1600" i="1" dirty="0"/>
              <a:t> (2021)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15292C9-2E8F-44AA-AF92-40FA470AA276}"/>
              </a:ext>
            </a:extLst>
          </p:cNvPr>
          <p:cNvSpPr/>
          <p:nvPr/>
        </p:nvSpPr>
        <p:spPr>
          <a:xfrm>
            <a:off x="7977323" y="25268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3729C3-D4EE-4500-ADBC-3F72EF93E2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323" y="581702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4C27-65FB-491E-8C98-CB85AC9E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33400"/>
            <a:ext cx="7074534" cy="4924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/>
              <a:t>Dinamika</a:t>
            </a:r>
            <a:r>
              <a:rPr lang="en-US" sz="3200" dirty="0"/>
              <a:t> e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ardhurat</a:t>
            </a:r>
            <a:r>
              <a:rPr lang="en-US" sz="3200" dirty="0"/>
              <a:t> </a:t>
            </a:r>
            <a:r>
              <a:rPr lang="en-US" sz="3200" dirty="0" err="1"/>
              <a:t>sipas</a:t>
            </a:r>
            <a:r>
              <a:rPr lang="en-US" sz="3200" dirty="0"/>
              <a:t> </a:t>
            </a:r>
            <a:r>
              <a:rPr lang="en-US" sz="3200" dirty="0" err="1"/>
              <a:t>burimit</a:t>
            </a:r>
            <a:endParaRPr lang="en-US" sz="32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8D4924-FEEC-479B-8070-6D8BDC7C41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732005"/>
              </p:ext>
            </p:extLst>
          </p:nvPr>
        </p:nvGraphicFramePr>
        <p:xfrm>
          <a:off x="609600" y="1435674"/>
          <a:ext cx="8382000" cy="488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B26C398-6EFF-4E19-9B94-73AE876B1F1F}"/>
              </a:ext>
            </a:extLst>
          </p:cNvPr>
          <p:cNvSpPr txBox="1"/>
          <p:nvPr/>
        </p:nvSpPr>
        <p:spPr>
          <a:xfrm>
            <a:off x="2057400" y="6413194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Burimi</a:t>
            </a:r>
            <a:r>
              <a:rPr lang="en-US" sz="1600" i="1" dirty="0"/>
              <a:t> </a:t>
            </a:r>
            <a:r>
              <a:rPr lang="en-US" sz="1600" i="1" dirty="0" err="1"/>
              <a:t>informacionit</a:t>
            </a:r>
            <a:r>
              <a:rPr lang="en-US" sz="1600" i="1" dirty="0"/>
              <a:t>: </a:t>
            </a:r>
            <a:r>
              <a:rPr lang="en-US" sz="1600" i="1" dirty="0" err="1"/>
              <a:t>Financat</a:t>
            </a:r>
            <a:r>
              <a:rPr lang="en-US" sz="1600" i="1" dirty="0"/>
              <a:t> </a:t>
            </a:r>
            <a:r>
              <a:rPr lang="en-US" sz="1600" i="1" dirty="0" err="1"/>
              <a:t>Vendore</a:t>
            </a:r>
            <a:r>
              <a:rPr lang="en-US" sz="1600" i="1" dirty="0"/>
              <a:t> (2021)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B6DC38F2-2092-40CD-8392-1DBCAD57DCE7}"/>
              </a:ext>
            </a:extLst>
          </p:cNvPr>
          <p:cNvSpPr/>
          <p:nvPr/>
        </p:nvSpPr>
        <p:spPr>
          <a:xfrm>
            <a:off x="7991008" y="410300"/>
            <a:ext cx="1078548" cy="58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BB9A4F-DC06-4811-9A26-278DF0D1FA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974802"/>
            <a:ext cx="2971800" cy="94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64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1669-9F9A-4D14-9A60-4371F22FE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47" y="188925"/>
            <a:ext cx="7074534" cy="607859"/>
          </a:xfrm>
        </p:spPr>
        <p:txBody>
          <a:bodyPr>
            <a:normAutofit fontScale="90000"/>
          </a:bodyPr>
          <a:lstStyle/>
          <a:p>
            <a:r>
              <a:rPr lang="en-US" dirty="0"/>
              <a:t>1-Të </a:t>
            </a:r>
            <a:r>
              <a:rPr lang="en-US" dirty="0" err="1"/>
              <a:t>ardhurat</a:t>
            </a:r>
            <a:r>
              <a:rPr lang="en-US" dirty="0"/>
              <a:t> e </a:t>
            </a:r>
            <a:r>
              <a:rPr lang="en-US" dirty="0" err="1"/>
              <a:t>veta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D456F-C769-48F4-959C-EF8594C0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847" y="1143000"/>
            <a:ext cx="7630795" cy="700192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Taksat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vendore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arifat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(ii)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Huamarrje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vendore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(iii)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tjera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7811A0-6870-443E-B5CF-8183EBF64F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69614"/>
              </p:ext>
            </p:extLst>
          </p:nvPr>
        </p:nvGraphicFramePr>
        <p:xfrm>
          <a:off x="235165" y="1676400"/>
          <a:ext cx="7815898" cy="4710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ect 8">
            <a:extLst>
              <a:ext uri="{FF2B5EF4-FFF2-40B4-BE49-F238E27FC236}">
                <a16:creationId xmlns:a16="http://schemas.microsoft.com/office/drawing/2014/main" id="{F77B05A3-4210-4516-BAAE-1720F1454EF5}"/>
              </a:ext>
            </a:extLst>
          </p:cNvPr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A89178-D47C-4B07-9149-BA138894ED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37" y="5840170"/>
            <a:ext cx="2140632" cy="9888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C77CED-326D-4B66-9899-CEA84EF684F9}"/>
              </a:ext>
            </a:extLst>
          </p:cNvPr>
          <p:cNvSpPr txBox="1"/>
          <p:nvPr/>
        </p:nvSpPr>
        <p:spPr>
          <a:xfrm>
            <a:off x="2057400" y="6519446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/>
              <a:t>Burimi</a:t>
            </a:r>
            <a:r>
              <a:rPr lang="en-US" sz="1400" i="1" dirty="0"/>
              <a:t> </a:t>
            </a:r>
            <a:r>
              <a:rPr lang="en-US" sz="1400" i="1" dirty="0" err="1"/>
              <a:t>informacionit</a:t>
            </a:r>
            <a:r>
              <a:rPr lang="en-US" sz="1400" i="1" dirty="0"/>
              <a:t>: </a:t>
            </a:r>
            <a:r>
              <a:rPr lang="en-US" sz="1400" i="1" dirty="0" err="1"/>
              <a:t>Financat</a:t>
            </a:r>
            <a:r>
              <a:rPr lang="en-US" sz="1400" i="1" dirty="0"/>
              <a:t> </a:t>
            </a:r>
            <a:r>
              <a:rPr lang="en-US" sz="1400" i="1" dirty="0" err="1"/>
              <a:t>Vendore</a:t>
            </a:r>
            <a:r>
              <a:rPr lang="en-US" sz="1400" i="1" dirty="0"/>
              <a:t> (2021)</a:t>
            </a:r>
          </a:p>
        </p:txBody>
      </p:sp>
    </p:spTree>
    <p:extLst>
      <p:ext uri="{BB962C8B-B14F-4D97-AF65-F5344CB8AC3E}">
        <p14:creationId xmlns:p14="http://schemas.microsoft.com/office/powerpoint/2010/main" val="206264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94470"/>
            <a:ext cx="60198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ardhurat</a:t>
            </a:r>
            <a:r>
              <a:rPr lang="en-US" sz="3200" dirty="0"/>
              <a:t> </a:t>
            </a:r>
            <a:r>
              <a:rPr lang="en-US" sz="3200" dirty="0" err="1"/>
              <a:t>nga</a:t>
            </a:r>
            <a:r>
              <a:rPr lang="en-US" sz="3200" dirty="0"/>
              <a:t> </a:t>
            </a:r>
            <a:r>
              <a:rPr lang="en-US" sz="3200" dirty="0" err="1"/>
              <a:t>taksat</a:t>
            </a:r>
            <a:r>
              <a:rPr lang="en-US" sz="3200" dirty="0"/>
              <a:t> </a:t>
            </a:r>
            <a:r>
              <a:rPr lang="en-US" sz="3200" dirty="0" err="1"/>
              <a:t>vendore</a:t>
            </a:r>
            <a:r>
              <a:rPr lang="en-US" sz="3200"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8760" y="1383323"/>
            <a:ext cx="7581265" cy="4213974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355600" marR="1038860" indent="-343535">
              <a:lnSpc>
                <a:spcPts val="346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20" dirty="0">
                <a:latin typeface="Carlito"/>
                <a:cs typeface="Carlito"/>
              </a:rPr>
              <a:t>Në </a:t>
            </a:r>
            <a:r>
              <a:rPr sz="3200" spc="-5" dirty="0">
                <a:latin typeface="Carlito"/>
                <a:cs typeface="Carlito"/>
              </a:rPr>
              <a:t>përgjithësi </a:t>
            </a:r>
            <a:r>
              <a:rPr sz="3200" spc="20" dirty="0">
                <a:latin typeface="Carlito"/>
                <a:cs typeface="Carlito"/>
              </a:rPr>
              <a:t>bashkitë </a:t>
            </a:r>
            <a:r>
              <a:rPr sz="3200" spc="10" dirty="0" err="1">
                <a:latin typeface="Carlito"/>
                <a:cs typeface="Carlito"/>
              </a:rPr>
              <a:t>kanë</a:t>
            </a:r>
            <a:r>
              <a:rPr sz="3200" spc="-555" dirty="0">
                <a:latin typeface="Carlito"/>
                <a:cs typeface="Carlito"/>
              </a:rPr>
              <a:t> </a:t>
            </a:r>
            <a:r>
              <a:rPr lang="en-US" sz="3200" spc="-555" dirty="0">
                <a:latin typeface="Carlito"/>
                <a:cs typeface="Carlito"/>
              </a:rPr>
              <a:t> </a:t>
            </a:r>
            <a:r>
              <a:rPr sz="3200" spc="25" dirty="0" err="1">
                <a:latin typeface="Carlito"/>
                <a:cs typeface="Carlito"/>
              </a:rPr>
              <a:t>burim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të  </a:t>
            </a:r>
            <a:r>
              <a:rPr sz="3200" spc="10" dirty="0">
                <a:latin typeface="Carlito"/>
                <a:cs typeface="Carlito"/>
              </a:rPr>
              <a:t>ardhurash </a:t>
            </a:r>
            <a:r>
              <a:rPr sz="3200" spc="5" dirty="0">
                <a:latin typeface="Carlito"/>
                <a:cs typeface="Carlito"/>
              </a:rPr>
              <a:t>taksat </a:t>
            </a:r>
            <a:r>
              <a:rPr sz="3200" spc="10" dirty="0">
                <a:latin typeface="Carlito"/>
                <a:cs typeface="Carlito"/>
              </a:rPr>
              <a:t>e </a:t>
            </a:r>
            <a:r>
              <a:rPr sz="3200" spc="5" dirty="0" err="1">
                <a:latin typeface="Carlito"/>
                <a:cs typeface="Carlito"/>
              </a:rPr>
              <a:t>mëposhtme</a:t>
            </a:r>
            <a:r>
              <a:rPr sz="3200" spc="-490" dirty="0">
                <a:latin typeface="Carlito"/>
                <a:cs typeface="Carlito"/>
              </a:rPr>
              <a:t> </a:t>
            </a:r>
            <a:r>
              <a:rPr sz="3200" spc="5" dirty="0">
                <a:latin typeface="Carlito"/>
                <a:cs typeface="Carlito"/>
              </a:rPr>
              <a:t>: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0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mbi </a:t>
            </a:r>
            <a:r>
              <a:rPr sz="2750" spc="-10" dirty="0">
                <a:latin typeface="Carlito"/>
                <a:cs typeface="Carlito"/>
              </a:rPr>
              <a:t>pasurinë </a:t>
            </a:r>
            <a:r>
              <a:rPr sz="2750" spc="10" dirty="0">
                <a:latin typeface="Carlito"/>
                <a:cs typeface="Carlito"/>
              </a:rPr>
              <a:t>e</a:t>
            </a:r>
            <a:r>
              <a:rPr sz="2750" spc="-204" dirty="0">
                <a:latin typeface="Carlito"/>
                <a:cs typeface="Carlito"/>
              </a:rPr>
              <a:t> </a:t>
            </a:r>
            <a:r>
              <a:rPr sz="2750" spc="-5" dirty="0" err="1">
                <a:latin typeface="Carlito"/>
                <a:cs typeface="Carlito"/>
              </a:rPr>
              <a:t>paluajtshme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0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mbi </a:t>
            </a:r>
            <a:r>
              <a:rPr sz="2750" spc="-10" dirty="0">
                <a:latin typeface="Carlito"/>
                <a:cs typeface="Carlito"/>
              </a:rPr>
              <a:t>tokën</a:t>
            </a:r>
            <a:r>
              <a:rPr sz="2750" spc="145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bujqësore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0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mbi</a:t>
            </a:r>
            <a:r>
              <a:rPr sz="2750" spc="135" dirty="0">
                <a:latin typeface="Carlito"/>
                <a:cs typeface="Carlito"/>
              </a:rPr>
              <a:t> </a:t>
            </a:r>
            <a:r>
              <a:rPr sz="2750" spc="-15" dirty="0">
                <a:latin typeface="Carlito"/>
                <a:cs typeface="Carlito"/>
              </a:rPr>
              <a:t>truallin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0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5" dirty="0">
                <a:latin typeface="Carlito"/>
                <a:cs typeface="Carlito"/>
              </a:rPr>
              <a:t>Tatim </a:t>
            </a:r>
            <a:r>
              <a:rPr sz="2750" spc="5" dirty="0">
                <a:latin typeface="Carlito"/>
                <a:cs typeface="Carlito"/>
              </a:rPr>
              <a:t>i </a:t>
            </a:r>
            <a:r>
              <a:rPr sz="2750" spc="-10" dirty="0">
                <a:latin typeface="Carlito"/>
                <a:cs typeface="Carlito"/>
              </a:rPr>
              <a:t>thjeshtuar </a:t>
            </a:r>
            <a:r>
              <a:rPr sz="2750" spc="10" dirty="0">
                <a:latin typeface="Carlito"/>
                <a:cs typeface="Carlito"/>
              </a:rPr>
              <a:t>mbi </a:t>
            </a:r>
            <a:r>
              <a:rPr sz="2750" spc="-15" dirty="0">
                <a:latin typeface="Carlito"/>
                <a:cs typeface="Carlito"/>
              </a:rPr>
              <a:t>fitimin për biznesin </a:t>
            </a:r>
            <a:r>
              <a:rPr sz="2750" spc="10" dirty="0">
                <a:latin typeface="Carlito"/>
                <a:cs typeface="Carlito"/>
              </a:rPr>
              <a:t>e</a:t>
            </a:r>
            <a:r>
              <a:rPr sz="2750" spc="-70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vogël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45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0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-10" dirty="0">
                <a:latin typeface="Carlito"/>
                <a:cs typeface="Carlito"/>
              </a:rPr>
              <a:t>fjetjes </a:t>
            </a:r>
            <a:r>
              <a:rPr sz="2750" spc="-5" dirty="0">
                <a:latin typeface="Carlito"/>
                <a:cs typeface="Carlito"/>
              </a:rPr>
              <a:t>në</a:t>
            </a:r>
            <a:r>
              <a:rPr sz="2750" spc="325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hotel</a:t>
            </a:r>
            <a:endParaRPr sz="2750" dirty="0">
              <a:latin typeface="Carlito"/>
              <a:cs typeface="Carlito"/>
            </a:endParaRPr>
          </a:p>
          <a:p>
            <a:pPr marL="355600" marR="5080" indent="-343535">
              <a:lnSpc>
                <a:spcPts val="3010"/>
              </a:lnSpc>
              <a:spcBef>
                <a:spcPts val="720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40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-10" dirty="0">
                <a:latin typeface="Carlito"/>
                <a:cs typeface="Carlito"/>
              </a:rPr>
              <a:t>ndikimit </a:t>
            </a:r>
            <a:r>
              <a:rPr sz="2750" spc="-5" dirty="0">
                <a:latin typeface="Carlito"/>
                <a:cs typeface="Carlito"/>
              </a:rPr>
              <a:t>në </a:t>
            </a:r>
            <a:r>
              <a:rPr sz="2750" spc="-15" dirty="0">
                <a:latin typeface="Carlito"/>
                <a:cs typeface="Carlito"/>
              </a:rPr>
              <a:t>infrastrukturë </a:t>
            </a:r>
            <a:r>
              <a:rPr sz="2750" spc="-35" dirty="0">
                <a:latin typeface="Carlito"/>
                <a:cs typeface="Carlito"/>
              </a:rPr>
              <a:t>nga </a:t>
            </a:r>
            <a:r>
              <a:rPr sz="2750" spc="-10" dirty="0">
                <a:latin typeface="Carlito"/>
                <a:cs typeface="Carlito"/>
              </a:rPr>
              <a:t>ndërtimet </a:t>
            </a:r>
            <a:r>
              <a:rPr sz="2750" spc="10" dirty="0">
                <a:latin typeface="Carlito"/>
                <a:cs typeface="Carlito"/>
              </a:rPr>
              <a:t>e  </a:t>
            </a:r>
            <a:r>
              <a:rPr sz="2750" dirty="0">
                <a:latin typeface="Carlito"/>
                <a:cs typeface="Carlito"/>
              </a:rPr>
              <a:t>reja</a:t>
            </a: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F4B4A8-044B-4ED5-A44B-A7CA9C9EDD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14" y="5597297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210987"/>
            <a:ext cx="15894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0" i="1" spc="-30" dirty="0">
                <a:latin typeface="Carlito"/>
                <a:cs typeface="Carlito"/>
              </a:rPr>
              <a:t>v</a:t>
            </a:r>
            <a:r>
              <a:rPr sz="3600" b="0" i="1" spc="20" dirty="0">
                <a:latin typeface="Carlito"/>
                <a:cs typeface="Carlito"/>
              </a:rPr>
              <a:t>a</a:t>
            </a:r>
            <a:r>
              <a:rPr sz="3600" b="0" i="1" spc="-5" dirty="0">
                <a:latin typeface="Carlito"/>
                <a:cs typeface="Carlito"/>
              </a:rPr>
              <a:t>z</a:t>
            </a:r>
            <a:r>
              <a:rPr sz="3600" b="0" i="1" spc="25" dirty="0">
                <a:latin typeface="Carlito"/>
                <a:cs typeface="Carlito"/>
              </a:rPr>
              <a:t>h</a:t>
            </a:r>
            <a:r>
              <a:rPr sz="3600" b="0" i="1" spc="20" dirty="0">
                <a:latin typeface="Carlito"/>
                <a:cs typeface="Carlito"/>
              </a:rPr>
              <a:t>d</a:t>
            </a:r>
            <a:r>
              <a:rPr sz="3600" b="0" i="1" dirty="0">
                <a:latin typeface="Carlito"/>
                <a:cs typeface="Carlito"/>
              </a:rPr>
              <a:t>im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808420"/>
            <a:ext cx="7540625" cy="5178981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844"/>
              </a:spcBef>
              <a:buChar char="-"/>
              <a:tabLst>
                <a:tab pos="203200" algn="l"/>
              </a:tabLst>
            </a:pPr>
            <a:r>
              <a:rPr sz="2750" spc="-35" dirty="0">
                <a:latin typeface="Carlito"/>
                <a:cs typeface="Carlito"/>
              </a:rPr>
              <a:t>Taksa </a:t>
            </a:r>
            <a:r>
              <a:rPr sz="2750" spc="-10" dirty="0">
                <a:latin typeface="Carlito"/>
                <a:cs typeface="Carlito"/>
              </a:rPr>
              <a:t>për kalimin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-5" dirty="0">
                <a:latin typeface="Carlito"/>
                <a:cs typeface="Carlito"/>
              </a:rPr>
              <a:t>të </a:t>
            </a:r>
            <a:r>
              <a:rPr sz="2750" spc="-10" dirty="0">
                <a:latin typeface="Carlito"/>
                <a:cs typeface="Carlito"/>
              </a:rPr>
              <a:t>drejtës </a:t>
            </a:r>
            <a:r>
              <a:rPr sz="2750" spc="-5" dirty="0">
                <a:latin typeface="Carlito"/>
                <a:cs typeface="Carlito"/>
              </a:rPr>
              <a:t>së </a:t>
            </a:r>
            <a:r>
              <a:rPr sz="2750" spc="-15" dirty="0">
                <a:latin typeface="Carlito"/>
                <a:cs typeface="Carlito"/>
              </a:rPr>
              <a:t>pronësisë </a:t>
            </a:r>
            <a:r>
              <a:rPr sz="2750" spc="-10" dirty="0">
                <a:latin typeface="Carlito"/>
                <a:cs typeface="Carlito"/>
              </a:rPr>
              <a:t>për</a:t>
            </a:r>
            <a:r>
              <a:rPr sz="2750" spc="425" dirty="0">
                <a:latin typeface="Carlito"/>
                <a:cs typeface="Carlito"/>
              </a:rPr>
              <a:t> </a:t>
            </a:r>
            <a:r>
              <a:rPr sz="2750" spc="-20" dirty="0">
                <a:latin typeface="Carlito"/>
                <a:cs typeface="Carlito"/>
              </a:rPr>
              <a:t>pp</a:t>
            </a:r>
            <a:endParaRPr sz="2750" dirty="0">
              <a:latin typeface="Carlito"/>
              <a:cs typeface="Carlito"/>
            </a:endParaRPr>
          </a:p>
          <a:p>
            <a:pPr marL="203200" indent="-190500">
              <a:lnSpc>
                <a:spcPct val="100000"/>
              </a:lnSpc>
              <a:spcBef>
                <a:spcPts val="755"/>
              </a:spcBef>
              <a:buChar char="-"/>
              <a:tabLst>
                <a:tab pos="203200" algn="l"/>
              </a:tabLst>
            </a:pPr>
            <a:r>
              <a:rPr sz="2750" spc="-35" dirty="0">
                <a:latin typeface="Carlito"/>
                <a:cs typeface="Carlito"/>
              </a:rPr>
              <a:t>Taksa </a:t>
            </a:r>
            <a:r>
              <a:rPr sz="2750" spc="10" dirty="0">
                <a:latin typeface="Carlito"/>
                <a:cs typeface="Carlito"/>
              </a:rPr>
              <a:t>vjetore e </a:t>
            </a:r>
            <a:r>
              <a:rPr sz="2750" spc="5" dirty="0">
                <a:latin typeface="Carlito"/>
                <a:cs typeface="Carlito"/>
              </a:rPr>
              <a:t>mjeteve </a:t>
            </a:r>
            <a:r>
              <a:rPr sz="2750" spc="-5" dirty="0">
                <a:latin typeface="Carlito"/>
                <a:cs typeface="Carlito"/>
              </a:rPr>
              <a:t>të</a:t>
            </a:r>
            <a:r>
              <a:rPr sz="2750" spc="80" dirty="0">
                <a:latin typeface="Carlito"/>
                <a:cs typeface="Carlito"/>
              </a:rPr>
              <a:t> </a:t>
            </a:r>
            <a:r>
              <a:rPr sz="2750" spc="-15" dirty="0">
                <a:latin typeface="Carlito"/>
                <a:cs typeface="Carlito"/>
              </a:rPr>
              <a:t>përdorura</a:t>
            </a:r>
            <a:endParaRPr sz="27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750" spc="-35" dirty="0">
                <a:latin typeface="Carlito"/>
                <a:cs typeface="Carlito"/>
              </a:rPr>
              <a:t>-</a:t>
            </a:r>
            <a:r>
              <a:rPr lang="en-US" sz="2750" spc="-35" dirty="0">
                <a:latin typeface="Carlito"/>
                <a:cs typeface="Carlito"/>
              </a:rPr>
              <a:t>  </a:t>
            </a:r>
            <a:r>
              <a:rPr sz="2750" spc="-35" dirty="0" err="1">
                <a:latin typeface="Carlito"/>
                <a:cs typeface="Carlito"/>
              </a:rPr>
              <a:t>Taksa</a:t>
            </a:r>
            <a:r>
              <a:rPr sz="2750" spc="-35" dirty="0">
                <a:latin typeface="Carlito"/>
                <a:cs typeface="Carlito"/>
              </a:rPr>
              <a:t> </a:t>
            </a:r>
            <a:r>
              <a:rPr sz="2750" spc="-20" dirty="0">
                <a:latin typeface="Carlito"/>
                <a:cs typeface="Carlito"/>
              </a:rPr>
              <a:t>specifike </a:t>
            </a:r>
            <a:r>
              <a:rPr sz="2750" spc="-10" dirty="0" err="1">
                <a:latin typeface="Carlito"/>
                <a:cs typeface="Carlito"/>
              </a:rPr>
              <a:t>të</a:t>
            </a:r>
            <a:r>
              <a:rPr sz="2750" spc="-10" dirty="0">
                <a:latin typeface="Carlito"/>
                <a:cs typeface="Carlito"/>
              </a:rPr>
              <a:t> </a:t>
            </a:r>
            <a:r>
              <a:rPr sz="2750" spc="-5" dirty="0" err="1">
                <a:latin typeface="Carlito"/>
                <a:cs typeface="Carlito"/>
              </a:rPr>
              <a:t>përkohshme</a:t>
            </a:r>
            <a:r>
              <a:rPr sz="2750" spc="-5" dirty="0">
                <a:latin typeface="Carlito"/>
                <a:cs typeface="Carlito"/>
              </a:rPr>
              <a:t> (</a:t>
            </a:r>
            <a:r>
              <a:rPr sz="2000" spc="-5" dirty="0" err="1">
                <a:latin typeface="Carlito"/>
                <a:cs typeface="Carlito"/>
              </a:rPr>
              <a:t>për</a:t>
            </a:r>
            <a:r>
              <a:rPr sz="2000" spc="130" dirty="0">
                <a:latin typeface="Carlito"/>
                <a:cs typeface="Carlito"/>
              </a:rPr>
              <a:t> </a:t>
            </a:r>
            <a:r>
              <a:rPr sz="2000" spc="5" dirty="0" err="1">
                <a:latin typeface="Carlito"/>
                <a:cs typeface="Carlito"/>
              </a:rPr>
              <a:t>arsimin</a:t>
            </a:r>
            <a:r>
              <a:rPr sz="2000" spc="5" dirty="0">
                <a:latin typeface="Carlito"/>
                <a:cs typeface="Carlito"/>
              </a:rPr>
              <a:t>)</a:t>
            </a:r>
            <a:endParaRPr lang="en-US" sz="2000" spc="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endParaRPr sz="2000"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755"/>
              </a:spcBef>
              <a:tabLst>
                <a:tab pos="355600" algn="l"/>
                <a:tab pos="356235" algn="l"/>
              </a:tabLst>
            </a:pPr>
            <a:r>
              <a:rPr lang="en-US" sz="3200" b="1" spc="-150" dirty="0">
                <a:latin typeface="Carlito"/>
                <a:cs typeface="Carlito"/>
              </a:rPr>
              <a:t>Tarifa </a:t>
            </a:r>
            <a:r>
              <a:rPr lang="en-US" sz="3200" b="1" spc="-150" dirty="0" err="1">
                <a:latin typeface="Carlito"/>
                <a:cs typeface="Carlito"/>
              </a:rPr>
              <a:t>ose</a:t>
            </a:r>
            <a:r>
              <a:rPr lang="en-US" sz="3200" b="1" spc="-150" dirty="0">
                <a:latin typeface="Carlito"/>
                <a:cs typeface="Carlito"/>
              </a:rPr>
              <a:t> </a:t>
            </a:r>
            <a:r>
              <a:rPr lang="en-US" sz="3200" b="1" spc="-150" dirty="0" err="1">
                <a:latin typeface="Carlito"/>
                <a:cs typeface="Carlito"/>
              </a:rPr>
              <a:t>t</a:t>
            </a:r>
            <a:r>
              <a:rPr sz="3200" b="1" spc="-150" dirty="0" err="1">
                <a:latin typeface="Carlito"/>
                <a:cs typeface="Carlito"/>
              </a:rPr>
              <a:t>e</a:t>
            </a:r>
            <a:r>
              <a:rPr sz="3200" b="1" spc="-150" dirty="0">
                <a:latin typeface="Carlito"/>
                <a:cs typeface="Carlito"/>
              </a:rPr>
              <a:t> </a:t>
            </a:r>
            <a:r>
              <a:rPr sz="3200" b="1" spc="-20" dirty="0">
                <a:latin typeface="Carlito"/>
                <a:cs typeface="Carlito"/>
              </a:rPr>
              <a:t>ardhurat </a:t>
            </a:r>
            <a:r>
              <a:rPr sz="3200" b="1" spc="10" dirty="0">
                <a:latin typeface="Carlito"/>
                <a:cs typeface="Carlito"/>
              </a:rPr>
              <a:t>jo </a:t>
            </a:r>
            <a:r>
              <a:rPr sz="3200" b="1" spc="5" dirty="0" err="1">
                <a:latin typeface="Carlito"/>
                <a:cs typeface="Carlito"/>
              </a:rPr>
              <a:t>tatimore</a:t>
            </a:r>
            <a:endParaRPr sz="320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81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50" dirty="0">
                <a:latin typeface="Carlito"/>
                <a:cs typeface="Carlito"/>
              </a:rPr>
              <a:t>Tarifa </a:t>
            </a:r>
            <a:r>
              <a:rPr sz="2750" spc="10" dirty="0">
                <a:latin typeface="Carlito"/>
                <a:cs typeface="Carlito"/>
              </a:rPr>
              <a:t>e</a:t>
            </a:r>
            <a:r>
              <a:rPr sz="2750" spc="-355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pastrimit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80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50" dirty="0">
                <a:latin typeface="Carlito"/>
                <a:cs typeface="Carlito"/>
              </a:rPr>
              <a:t>Tarifa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5" dirty="0">
                <a:latin typeface="Carlito"/>
                <a:cs typeface="Carlito"/>
              </a:rPr>
              <a:t>parkimit </a:t>
            </a:r>
            <a:r>
              <a:rPr sz="2750" spc="-10" dirty="0">
                <a:latin typeface="Carlito"/>
                <a:cs typeface="Carlito"/>
              </a:rPr>
              <a:t>të</a:t>
            </a:r>
            <a:r>
              <a:rPr sz="2750" spc="-254" dirty="0">
                <a:latin typeface="Carlito"/>
                <a:cs typeface="Carlito"/>
              </a:rPr>
              <a:t> </a:t>
            </a:r>
            <a:r>
              <a:rPr sz="2750" spc="5" dirty="0">
                <a:latin typeface="Carlito"/>
                <a:cs typeface="Carlito"/>
              </a:rPr>
              <a:t>automjeteve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50" dirty="0">
                <a:latin typeface="Carlito"/>
                <a:cs typeface="Carlito"/>
              </a:rPr>
              <a:t>Tarifa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-5" dirty="0">
                <a:latin typeface="Carlito"/>
                <a:cs typeface="Carlito"/>
              </a:rPr>
              <a:t>shqyrtimit të </a:t>
            </a:r>
            <a:r>
              <a:rPr sz="2750" spc="-15" dirty="0">
                <a:latin typeface="Carlito"/>
                <a:cs typeface="Carlito"/>
              </a:rPr>
              <a:t>lejes </a:t>
            </a:r>
            <a:r>
              <a:rPr sz="2750" spc="-10" dirty="0">
                <a:latin typeface="Carlito"/>
                <a:cs typeface="Carlito"/>
              </a:rPr>
              <a:t>së</a:t>
            </a:r>
            <a:r>
              <a:rPr sz="2750" spc="80" dirty="0">
                <a:latin typeface="Carlito"/>
                <a:cs typeface="Carlito"/>
              </a:rPr>
              <a:t> </a:t>
            </a:r>
            <a:r>
              <a:rPr sz="2750" spc="-5" dirty="0">
                <a:latin typeface="Carlito"/>
                <a:cs typeface="Carlito"/>
              </a:rPr>
              <a:t>punimeve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50" dirty="0">
                <a:latin typeface="Carlito"/>
                <a:cs typeface="Carlito"/>
              </a:rPr>
              <a:t>Tarifa </a:t>
            </a:r>
            <a:r>
              <a:rPr sz="2750" spc="-20" dirty="0">
                <a:latin typeface="Carlito"/>
                <a:cs typeface="Carlito"/>
              </a:rPr>
              <a:t>dhënie </a:t>
            </a:r>
            <a:r>
              <a:rPr sz="2750" spc="-15" dirty="0">
                <a:latin typeface="Carlito"/>
                <a:cs typeface="Carlito"/>
              </a:rPr>
              <a:t>license për </a:t>
            </a:r>
            <a:r>
              <a:rPr sz="2750" spc="-10" dirty="0">
                <a:latin typeface="Carlito"/>
                <a:cs typeface="Carlito"/>
              </a:rPr>
              <a:t>tregetim</a:t>
            </a:r>
            <a:r>
              <a:rPr sz="2750" spc="-220" dirty="0">
                <a:latin typeface="Carlito"/>
                <a:cs typeface="Carlito"/>
              </a:rPr>
              <a:t> </a:t>
            </a:r>
            <a:r>
              <a:rPr sz="2750" spc="-15" dirty="0">
                <a:latin typeface="Carlito"/>
                <a:cs typeface="Carlito"/>
              </a:rPr>
              <a:t>karburante</a:t>
            </a:r>
            <a:endParaRPr sz="2750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Char char="-"/>
              <a:tabLst>
                <a:tab pos="355600" algn="l"/>
                <a:tab pos="356235" algn="l"/>
              </a:tabLst>
            </a:pPr>
            <a:r>
              <a:rPr sz="2750" spc="-50" dirty="0">
                <a:latin typeface="Carlito"/>
                <a:cs typeface="Carlito"/>
              </a:rPr>
              <a:t>Tarifa </a:t>
            </a:r>
            <a:r>
              <a:rPr sz="2750" spc="-15" dirty="0">
                <a:latin typeface="Carlito"/>
                <a:cs typeface="Carlito"/>
              </a:rPr>
              <a:t>për </a:t>
            </a:r>
            <a:r>
              <a:rPr sz="2750" spc="-20" dirty="0">
                <a:latin typeface="Carlito"/>
                <a:cs typeface="Carlito"/>
              </a:rPr>
              <a:t>zenien </a:t>
            </a:r>
            <a:r>
              <a:rPr sz="2750" spc="10" dirty="0">
                <a:latin typeface="Carlito"/>
                <a:cs typeface="Carlito"/>
              </a:rPr>
              <a:t>e </a:t>
            </a:r>
            <a:r>
              <a:rPr sz="2750" spc="-10" dirty="0">
                <a:latin typeface="Carlito"/>
                <a:cs typeface="Carlito"/>
              </a:rPr>
              <a:t>hapesirës</a:t>
            </a:r>
            <a:r>
              <a:rPr sz="2750" spc="135" dirty="0">
                <a:latin typeface="Carlito"/>
                <a:cs typeface="Carlito"/>
              </a:rPr>
              <a:t> </a:t>
            </a:r>
            <a:r>
              <a:rPr sz="2750" spc="-25" dirty="0">
                <a:latin typeface="Carlito"/>
                <a:cs typeface="Carlito"/>
              </a:rPr>
              <a:t>publike</a:t>
            </a:r>
            <a:endParaRPr sz="275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96200" y="152400"/>
            <a:ext cx="1127650" cy="69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64700C-4C82-4841-AE78-F5A2CADAC7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555153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586</TotalTime>
  <Words>1057</Words>
  <Application>Microsoft Office PowerPoint</Application>
  <PresentationFormat>On-screen Show (4:3)</PresentationFormat>
  <Paragraphs>137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Carlito</vt:lpstr>
      <vt:lpstr>Corbel</vt:lpstr>
      <vt:lpstr>Oxygen</vt:lpstr>
      <vt:lpstr>Times New Roman</vt:lpstr>
      <vt:lpstr>Trebuchet MS</vt:lpstr>
      <vt:lpstr>Wingdings</vt:lpstr>
      <vt:lpstr>Parallax</vt:lpstr>
      <vt:lpstr>PowerPoint Presentation</vt:lpstr>
      <vt:lpstr>Buxheti Vendor</vt:lpstr>
      <vt:lpstr>Baza Ligjore</vt:lpstr>
      <vt:lpstr>I. TE ARDHURAT</vt:lpstr>
      <vt:lpstr>Struktura e të ardhurave sipas burimit të financimit</vt:lpstr>
      <vt:lpstr>Dinamika e të ardhurat sipas burimit</vt:lpstr>
      <vt:lpstr>1-Të ardhurat e veta</vt:lpstr>
      <vt:lpstr>Të ardhurat nga taksat vendore </vt:lpstr>
      <vt:lpstr>vazhdim</vt:lpstr>
      <vt:lpstr>1-Të ardhura e veta- Bashkia Tiranë</vt:lpstr>
      <vt:lpstr>Të ardhura nga taksa-Bashkia Tiranë</vt:lpstr>
      <vt:lpstr>Të ardhurat- Bashkia Vorë</vt:lpstr>
      <vt:lpstr>vazhdim</vt:lpstr>
      <vt:lpstr>Të ardhura nga tarifat-Bashkia Tiranë</vt:lpstr>
      <vt:lpstr>Transfertat</vt:lpstr>
      <vt:lpstr>PowerPoint Presentation</vt:lpstr>
      <vt:lpstr>II. SHPENZIMET</vt:lpstr>
      <vt:lpstr>Shpenzimet-Bashkia Vorë (sipas llogarive ekonomike)</vt:lpstr>
      <vt:lpstr>PowerPoint Presentation</vt:lpstr>
      <vt:lpstr>Transparenca e Financave Publike Vendore</vt:lpstr>
      <vt:lpstr>Roli dhe vendi i shoqerisë civile në  procesin e buxhetit</vt:lpstr>
      <vt:lpstr>KOMENTE</vt:lpstr>
      <vt:lpstr>PowerPoint Presentation</vt:lpstr>
      <vt:lpstr>Permbledhje</vt:lpstr>
      <vt:lpstr>Pyetje &amp; Diskutime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Blerina</dc:creator>
  <cp:lastModifiedBy>Blerina</cp:lastModifiedBy>
  <cp:revision>31</cp:revision>
  <dcterms:created xsi:type="dcterms:W3CDTF">2021-10-01T07:54:39Z</dcterms:created>
  <dcterms:modified xsi:type="dcterms:W3CDTF">2021-10-22T23:53:57Z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LastSaved">
    <vt:filetime>2021-10-01T00:00:00Z</vt:filetime>
  </property>
</Properties>
</file>