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3" r:id="rId16"/>
    <p:sldId id="269" r:id="rId17"/>
    <p:sldId id="270" r:id="rId18"/>
    <p:sldId id="272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55" autoAdjust="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A7C3-BAAD-43DE-9AE0-F71089713CA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9F50-AEA6-45D7-84AE-619FEEDF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19F50-AEA6-45D7-84AE-619FEEDF05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19F50-AEA6-45D7-84AE-619FEEDF05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6903" y="2466086"/>
            <a:ext cx="9918192" cy="1852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5750" y="523875"/>
            <a:ext cx="2724150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05845" y="235757"/>
            <a:ext cx="993484" cy="6756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69704" y="574675"/>
            <a:ext cx="2469330" cy="221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57148" y="166066"/>
            <a:ext cx="1268227" cy="6667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258425" y="152400"/>
            <a:ext cx="1501345" cy="6924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697" y="2400045"/>
            <a:ext cx="6288405" cy="40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1697" y="2778061"/>
            <a:ext cx="10706100" cy="2219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09600" y="1295400"/>
            <a:ext cx="10515599" cy="2757486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sz="3950" b="1" spc="-35" dirty="0" err="1">
                <a:latin typeface="+mj-lt"/>
                <a:cs typeface="Carlito"/>
              </a:rPr>
              <a:t>Transparenc</a:t>
            </a:r>
            <a:r>
              <a:rPr lang="en-US" sz="3950" b="1" spc="-35" dirty="0" err="1">
                <a:latin typeface="+mj-lt"/>
                <a:cs typeface="Carlito"/>
              </a:rPr>
              <a:t>a</a:t>
            </a:r>
            <a:r>
              <a:rPr sz="3950" b="1" spc="-35" dirty="0">
                <a:latin typeface="+mj-lt"/>
                <a:cs typeface="Carlito"/>
              </a:rPr>
              <a:t> </a:t>
            </a:r>
            <a:r>
              <a:rPr sz="3950" b="1" spc="15" dirty="0" err="1">
                <a:latin typeface="+mj-lt"/>
                <a:cs typeface="Carlito"/>
              </a:rPr>
              <a:t>dhe</a:t>
            </a:r>
            <a:r>
              <a:rPr sz="3950" b="1" spc="15" dirty="0">
                <a:latin typeface="+mj-lt"/>
                <a:cs typeface="Carlito"/>
              </a:rPr>
              <a:t> </a:t>
            </a:r>
            <a:r>
              <a:rPr sz="3950" b="1" spc="-5" dirty="0" err="1">
                <a:latin typeface="+mj-lt"/>
                <a:cs typeface="Carlito"/>
              </a:rPr>
              <a:t>Monitorimi</a:t>
            </a:r>
            <a:r>
              <a:rPr lang="en-US" sz="3950" b="1" spc="-5" dirty="0">
                <a:latin typeface="+mj-lt"/>
                <a:cs typeface="Carlito"/>
              </a:rPr>
              <a:t> </a:t>
            </a:r>
            <a:r>
              <a:rPr lang="en-US" sz="3950" b="1" spc="-5" dirty="0" err="1">
                <a:latin typeface="+mj-lt"/>
                <a:cs typeface="Carlito"/>
              </a:rPr>
              <a:t>i</a:t>
            </a:r>
            <a:r>
              <a:rPr sz="3950" b="1" spc="10" dirty="0">
                <a:latin typeface="+mj-lt"/>
                <a:cs typeface="Carlito"/>
              </a:rPr>
              <a:t> </a:t>
            </a:r>
            <a:r>
              <a:rPr sz="3950" b="1" spc="-20" dirty="0" err="1">
                <a:latin typeface="+mj-lt"/>
                <a:cs typeface="Carlito"/>
              </a:rPr>
              <a:t>Financave</a:t>
            </a:r>
            <a:r>
              <a:rPr sz="3950" b="1" spc="-20" dirty="0">
                <a:latin typeface="+mj-lt"/>
                <a:cs typeface="Carlito"/>
              </a:rPr>
              <a:t> </a:t>
            </a:r>
            <a:r>
              <a:rPr sz="3950" b="1" spc="-20" dirty="0" err="1">
                <a:latin typeface="+mj-lt"/>
                <a:cs typeface="Carlito"/>
              </a:rPr>
              <a:t>Publike</a:t>
            </a:r>
            <a:r>
              <a:rPr lang="en-US" sz="3950" b="1" spc="-20" dirty="0">
                <a:latin typeface="+mj-lt"/>
                <a:cs typeface="Carlito"/>
              </a:rPr>
              <a:t> </a:t>
            </a: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lang="en-US" sz="3950" b="1" spc="-20" dirty="0">
                <a:latin typeface="+mj-lt"/>
                <a:cs typeface="Carlito"/>
              </a:rPr>
              <a:t>E </a:t>
            </a:r>
            <a:r>
              <a:rPr lang="en-US" sz="3950" b="1" spc="-20" dirty="0" err="1">
                <a:latin typeface="+mj-lt"/>
                <a:cs typeface="Carlito"/>
              </a:rPr>
              <a:t>drejta</a:t>
            </a:r>
            <a:r>
              <a:rPr lang="en-US" sz="3950" b="1" spc="-20" dirty="0">
                <a:latin typeface="+mj-lt"/>
                <a:cs typeface="Carlito"/>
              </a:rPr>
              <a:t> </a:t>
            </a:r>
            <a:r>
              <a:rPr lang="en-US" sz="4000" b="1" spc="-5" dirty="0" err="1">
                <a:latin typeface="+mj-lt"/>
                <a:cs typeface="Times New Roman"/>
              </a:rPr>
              <a:t>për</a:t>
            </a:r>
            <a:r>
              <a:rPr lang="en-US" sz="4000" b="1" spc="-5" dirty="0">
                <a:latin typeface="+mj-lt"/>
                <a:cs typeface="Times New Roman"/>
              </a:rPr>
              <a:t> </a:t>
            </a:r>
            <a:r>
              <a:rPr lang="en-US" sz="4000" b="1" spc="-15" dirty="0" err="1">
                <a:latin typeface="+mj-lt"/>
                <a:cs typeface="Times New Roman"/>
              </a:rPr>
              <a:t>informim</a:t>
            </a:r>
            <a:r>
              <a:rPr lang="en-US" sz="4000" b="1" spc="-15" dirty="0">
                <a:latin typeface="+mj-lt"/>
                <a:cs typeface="Times New Roman"/>
              </a:rPr>
              <a:t> </a:t>
            </a:r>
            <a:endParaRPr lang="en-US" sz="3950" b="1" spc="-20" dirty="0">
              <a:latin typeface="+mj-lt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lang="en-US" sz="2400" i="1" spc="-20" dirty="0" err="1">
                <a:latin typeface="Carlito"/>
                <a:cs typeface="Carlito"/>
              </a:rPr>
              <a:t>Trajnim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lang="en-US" sz="2400" i="1" spc="-20" dirty="0" err="1">
                <a:latin typeface="Carlito"/>
                <a:cs typeface="Carlito"/>
              </a:rPr>
              <a:t>i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sz="2400" i="1" spc="-30" dirty="0" err="1">
                <a:latin typeface="Carlito"/>
                <a:cs typeface="Carlito"/>
              </a:rPr>
              <a:t>Organizata</a:t>
            </a:r>
            <a:r>
              <a:rPr lang="en-US" sz="2400" i="1" spc="-30" dirty="0" err="1">
                <a:latin typeface="Carlito"/>
                <a:cs typeface="Carlito"/>
              </a:rPr>
              <a:t>ve</a:t>
            </a:r>
            <a:r>
              <a:rPr lang="en-US" sz="2400" i="1" spc="-30" dirty="0">
                <a:latin typeface="Carlito"/>
                <a:cs typeface="Carlito"/>
              </a:rPr>
              <a:t> </a:t>
            </a:r>
            <a:r>
              <a:rPr lang="en-US" sz="2400" i="1" spc="-30" dirty="0" err="1">
                <a:latin typeface="Carlito"/>
                <a:cs typeface="Carlito"/>
              </a:rPr>
              <a:t>t</a:t>
            </a:r>
            <a:r>
              <a:rPr lang="en-US" sz="2400" i="1" spc="10" dirty="0" err="1">
                <a:latin typeface="Carlito"/>
                <a:cs typeface="Carlito"/>
              </a:rPr>
              <a:t>ë</a:t>
            </a:r>
            <a:r>
              <a:rPr lang="en-US" sz="2400" i="1" spc="10" dirty="0">
                <a:latin typeface="Carlito"/>
                <a:cs typeface="Carlito"/>
              </a:rPr>
              <a:t> </a:t>
            </a:r>
            <a:r>
              <a:rPr sz="2400" i="1" spc="5" dirty="0" err="1">
                <a:latin typeface="Carlito"/>
                <a:cs typeface="Carlito"/>
              </a:rPr>
              <a:t>Shoqërisë</a:t>
            </a:r>
            <a:r>
              <a:rPr sz="2400" i="1" spc="5" dirty="0">
                <a:latin typeface="Carlito"/>
                <a:cs typeface="Carlito"/>
              </a:rPr>
              <a:t> </a:t>
            </a:r>
            <a:r>
              <a:rPr sz="2400" i="1" dirty="0">
                <a:latin typeface="Carlito"/>
                <a:cs typeface="Carlito"/>
              </a:rPr>
              <a:t>Civile </a:t>
            </a:r>
            <a:r>
              <a:rPr sz="2400" i="1" spc="10" dirty="0">
                <a:latin typeface="Carlito"/>
                <a:cs typeface="Carlito"/>
              </a:rPr>
              <a:t>në </a:t>
            </a:r>
            <a:r>
              <a:rPr sz="2400" i="1" spc="-15" dirty="0">
                <a:latin typeface="Carlito"/>
                <a:cs typeface="Carlito"/>
              </a:rPr>
              <a:t>Nivel </a:t>
            </a:r>
            <a:r>
              <a:rPr sz="2400" i="1" spc="-15" dirty="0" err="1">
                <a:latin typeface="Carlito"/>
                <a:cs typeface="Carlito"/>
              </a:rPr>
              <a:t>Lokal</a:t>
            </a:r>
            <a:endParaRPr lang="en-US" sz="3500" spc="-15" dirty="0">
              <a:latin typeface="Carlito"/>
              <a:cs typeface="Carlito"/>
            </a:endParaRPr>
          </a:p>
          <a:p>
            <a:pPr marL="62230" algn="ctr">
              <a:spcBef>
                <a:spcPts val="80"/>
              </a:spcBef>
            </a:pPr>
            <a:r>
              <a:rPr lang="en-US" sz="2150" spc="25" dirty="0">
                <a:latin typeface="Carlito"/>
                <a:cs typeface="Carlito"/>
              </a:rPr>
              <a:t>22-23</a:t>
            </a:r>
            <a:r>
              <a:rPr sz="2150" spc="25" dirty="0">
                <a:latin typeface="Carlito"/>
                <a:cs typeface="Carlito"/>
              </a:rPr>
              <a:t> </a:t>
            </a:r>
            <a:r>
              <a:rPr lang="en-US" sz="2150" spc="5" dirty="0" err="1">
                <a:latin typeface="Carlito"/>
                <a:cs typeface="Carlito"/>
              </a:rPr>
              <a:t>Tet</a:t>
            </a:r>
            <a:r>
              <a:rPr sz="2150" spc="5" dirty="0" err="1">
                <a:latin typeface="Carlito"/>
                <a:cs typeface="Carlito"/>
              </a:rPr>
              <a:t>or</a:t>
            </a:r>
            <a:r>
              <a:rPr sz="2150" spc="-10" dirty="0">
                <a:latin typeface="Carlito"/>
                <a:cs typeface="Carlito"/>
              </a:rPr>
              <a:t> </a:t>
            </a:r>
            <a:r>
              <a:rPr sz="2150" spc="25" dirty="0">
                <a:latin typeface="Carlito"/>
                <a:cs typeface="Carlito"/>
              </a:rPr>
              <a:t>20</a:t>
            </a:r>
            <a:r>
              <a:rPr lang="en-US" sz="2150" spc="25" dirty="0">
                <a:latin typeface="Carlito"/>
                <a:cs typeface="Carlito"/>
              </a:rPr>
              <a:t>21</a:t>
            </a:r>
            <a:endParaRPr sz="2150" dirty="0">
              <a:latin typeface="Carlito"/>
              <a:cs typeface="Carli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82470-E152-43F8-9F76-3E461CB799DD}"/>
              </a:ext>
            </a:extLst>
          </p:cNvPr>
          <p:cNvSpPr txBox="1"/>
          <p:nvPr/>
        </p:nvSpPr>
        <p:spPr>
          <a:xfrm>
            <a:off x="5029200" y="57912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" dirty="0" err="1">
                <a:latin typeface="Carlito"/>
                <a:cs typeface="Carlito"/>
              </a:rPr>
              <a:t>Aranita</a:t>
            </a:r>
            <a:r>
              <a:rPr lang="en-US" sz="2400" spc="-15" dirty="0">
                <a:latin typeface="Carlito"/>
                <a:cs typeface="Carlito"/>
              </a:rPr>
              <a:t> BRAHAJ</a:t>
            </a:r>
          </a:p>
          <a:p>
            <a:r>
              <a:rPr lang="en-US" sz="2400" spc="-15" dirty="0">
                <a:latin typeface="Carlito"/>
                <a:cs typeface="Carlito"/>
              </a:rPr>
              <a:t>Blerina GJACI</a:t>
            </a:r>
            <a:endParaRPr lang="en-US" sz="2400" dirty="0">
              <a:latin typeface="Carlito"/>
              <a:cs typeface="Carlito"/>
            </a:endParaRPr>
          </a:p>
          <a:p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C3D578DC-60BD-4575-8780-5F373264247C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46DC82-43A4-465B-AE6F-9EBC8AFFA3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552" y="608593"/>
            <a:ext cx="6537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LIGJI </a:t>
            </a:r>
            <a:r>
              <a:rPr sz="1800" b="1" spc="-20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68/2017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35" dirty="0">
                <a:latin typeface="Times New Roman"/>
                <a:cs typeface="Times New Roman"/>
              </a:rPr>
              <a:t>FINANCAT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QEVERISJES</a:t>
            </a:r>
            <a:r>
              <a:rPr sz="1800" b="1" spc="2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VENDORE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552" y="1817306"/>
            <a:ext cx="11561445" cy="286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Parashikon </a:t>
            </a:r>
            <a:r>
              <a:rPr sz="1800" b="1" spc="-10" dirty="0">
                <a:latin typeface="Times New Roman"/>
                <a:cs typeface="Times New Roman"/>
              </a:rPr>
              <a:t>Informacion </a:t>
            </a:r>
            <a:r>
              <a:rPr sz="1800" b="1" spc="-5" dirty="0">
                <a:latin typeface="Times New Roman"/>
                <a:cs typeface="Times New Roman"/>
              </a:rPr>
              <a:t>akses </a:t>
            </a:r>
            <a:r>
              <a:rPr sz="1800" b="1" spc="5" dirty="0">
                <a:latin typeface="Times New Roman"/>
                <a:cs typeface="Times New Roman"/>
              </a:rPr>
              <a:t>Publikim </a:t>
            </a:r>
            <a:r>
              <a:rPr sz="1800" b="1" dirty="0">
                <a:latin typeface="Times New Roman"/>
                <a:cs typeface="Times New Roman"/>
              </a:rPr>
              <a:t>+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Konsultim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Neni </a:t>
            </a:r>
            <a:r>
              <a:rPr sz="1800" b="1" spc="-5" dirty="0">
                <a:latin typeface="Times New Roman"/>
                <a:cs typeface="Times New Roman"/>
              </a:rPr>
              <a:t>41 </a:t>
            </a:r>
            <a:r>
              <a:rPr sz="1800" b="1" spc="5" dirty="0">
                <a:latin typeface="Times New Roman"/>
                <a:cs typeface="Times New Roman"/>
              </a:rPr>
              <a:t>Përgatitja </a:t>
            </a:r>
            <a:r>
              <a:rPr sz="1800" b="1" spc="-10" dirty="0">
                <a:latin typeface="Times New Roman"/>
                <a:cs typeface="Times New Roman"/>
              </a:rPr>
              <a:t>dhe Miratimi </a:t>
            </a:r>
            <a:r>
              <a:rPr sz="1800" b="1" dirty="0">
                <a:latin typeface="Times New Roman"/>
                <a:cs typeface="Times New Roman"/>
              </a:rPr>
              <a:t>i Buxhetit </a:t>
            </a:r>
            <a:r>
              <a:rPr sz="1800" b="1" spc="-60" dirty="0">
                <a:latin typeface="Times New Roman"/>
                <a:cs typeface="Times New Roman"/>
              </a:rPr>
              <a:t>Vendor, </a:t>
            </a:r>
            <a:r>
              <a:rPr sz="1800" b="1" spc="10" dirty="0">
                <a:latin typeface="Times New Roman"/>
                <a:cs typeface="Times New Roman"/>
              </a:rPr>
              <a:t>Pika</a:t>
            </a:r>
            <a:r>
              <a:rPr sz="1800" b="1" spc="-3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6.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5599"/>
              </a:lnSpc>
            </a:pPr>
            <a:r>
              <a:rPr sz="2400" spc="-20" dirty="0">
                <a:latin typeface="Times New Roman"/>
                <a:cs typeface="Times New Roman"/>
              </a:rPr>
              <a:t>Kryetari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njësisë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vetëqeverisjes </a:t>
            </a:r>
            <a:r>
              <a:rPr sz="2400" spc="-15" dirty="0">
                <a:latin typeface="Times New Roman"/>
                <a:cs typeface="Times New Roman"/>
              </a:rPr>
              <a:t>vendore </a:t>
            </a:r>
            <a:r>
              <a:rPr sz="2400" spc="20" dirty="0">
                <a:latin typeface="Times New Roman"/>
                <a:cs typeface="Times New Roman"/>
              </a:rPr>
              <a:t>merr </a:t>
            </a:r>
            <a:r>
              <a:rPr sz="2400" spc="5" dirty="0">
                <a:latin typeface="Times New Roman"/>
                <a:cs typeface="Times New Roman"/>
              </a:rPr>
              <a:t>masa </a:t>
            </a:r>
            <a:r>
              <a:rPr sz="2400" spc="20" dirty="0">
                <a:latin typeface="Times New Roman"/>
                <a:cs typeface="Times New Roman"/>
              </a:rPr>
              <a:t>për </a:t>
            </a:r>
            <a:r>
              <a:rPr sz="2400" b="1" dirty="0">
                <a:latin typeface="Times New Roman"/>
                <a:cs typeface="Times New Roman"/>
              </a:rPr>
              <a:t>të publikuar </a:t>
            </a:r>
            <a:r>
              <a:rPr sz="2400" b="1" spc="10" dirty="0">
                <a:latin typeface="Times New Roman"/>
                <a:cs typeface="Times New Roman"/>
              </a:rPr>
              <a:t>buxhetin </a:t>
            </a:r>
            <a:r>
              <a:rPr sz="2400" b="1" spc="-10" dirty="0">
                <a:latin typeface="Times New Roman"/>
                <a:cs typeface="Times New Roman"/>
              </a:rPr>
              <a:t>vjetor</a:t>
            </a:r>
            <a:r>
              <a:rPr sz="2400" spc="-10" dirty="0">
                <a:latin typeface="Times New Roman"/>
                <a:cs typeface="Times New Roman"/>
              </a:rPr>
              <a:t>,  </a:t>
            </a:r>
            <a:r>
              <a:rPr sz="2400" spc="-15" dirty="0">
                <a:latin typeface="Times New Roman"/>
                <a:cs typeface="Times New Roman"/>
              </a:rPr>
              <a:t>përfshirë </a:t>
            </a:r>
            <a:r>
              <a:rPr sz="2400" dirty="0">
                <a:latin typeface="Times New Roman"/>
                <a:cs typeface="Times New Roman"/>
              </a:rPr>
              <a:t>dokumentacionin </a:t>
            </a:r>
            <a:r>
              <a:rPr sz="2400" spc="-5" dirty="0">
                <a:latin typeface="Times New Roman"/>
                <a:cs typeface="Times New Roman"/>
              </a:rPr>
              <a:t>shoqërues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tij, </a:t>
            </a:r>
            <a:r>
              <a:rPr sz="2400" spc="35" dirty="0">
                <a:latin typeface="Times New Roman"/>
                <a:cs typeface="Times New Roman"/>
              </a:rPr>
              <a:t>në </a:t>
            </a:r>
            <a:r>
              <a:rPr sz="2400" dirty="0">
                <a:latin typeface="Times New Roman"/>
                <a:cs typeface="Times New Roman"/>
              </a:rPr>
              <a:t>Buletinin e </a:t>
            </a:r>
            <a:r>
              <a:rPr sz="2400" spc="-15" dirty="0">
                <a:latin typeface="Times New Roman"/>
                <a:cs typeface="Times New Roman"/>
              </a:rPr>
              <a:t>Njoftimeve </a:t>
            </a:r>
            <a:r>
              <a:rPr sz="2400" dirty="0">
                <a:latin typeface="Times New Roman"/>
                <a:cs typeface="Times New Roman"/>
              </a:rPr>
              <a:t>Publike </a:t>
            </a:r>
            <a:r>
              <a:rPr sz="2400" spc="-5" dirty="0">
                <a:latin typeface="Times New Roman"/>
                <a:cs typeface="Times New Roman"/>
              </a:rPr>
              <a:t>dhe në faqen  </a:t>
            </a:r>
            <a:r>
              <a:rPr sz="2400" spc="-30" dirty="0">
                <a:latin typeface="Times New Roman"/>
                <a:cs typeface="Times New Roman"/>
              </a:rPr>
              <a:t>zyrtare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njësisë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vetëqeverisjes </a:t>
            </a:r>
            <a:r>
              <a:rPr sz="2400" spc="-15" dirty="0">
                <a:latin typeface="Times New Roman"/>
                <a:cs typeface="Times New Roman"/>
              </a:rPr>
              <a:t>vendore </a:t>
            </a:r>
            <a:r>
              <a:rPr sz="2400" spc="-35" dirty="0">
                <a:latin typeface="Times New Roman"/>
                <a:cs typeface="Times New Roman"/>
              </a:rPr>
              <a:t>jo </a:t>
            </a:r>
            <a:r>
              <a:rPr sz="2400" spc="35" dirty="0">
                <a:latin typeface="Times New Roman"/>
                <a:cs typeface="Times New Roman"/>
              </a:rPr>
              <a:t>më </a:t>
            </a:r>
            <a:r>
              <a:rPr sz="2400" spc="-5" dirty="0">
                <a:latin typeface="Times New Roman"/>
                <a:cs typeface="Times New Roman"/>
              </a:rPr>
              <a:t>vonë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dirty="0">
                <a:latin typeface="Times New Roman"/>
                <a:cs typeface="Times New Roman"/>
              </a:rPr>
              <a:t>15 ditë </a:t>
            </a:r>
            <a:r>
              <a:rPr sz="2400" spc="-5" dirty="0">
                <a:latin typeface="Times New Roman"/>
                <a:cs typeface="Times New Roman"/>
              </a:rPr>
              <a:t>pas miratimit </a:t>
            </a:r>
            <a:r>
              <a:rPr sz="2400" dirty="0">
                <a:latin typeface="Times New Roman"/>
                <a:cs typeface="Times New Roman"/>
              </a:rPr>
              <a:t>nga </a:t>
            </a:r>
            <a:r>
              <a:rPr sz="2400" spc="-10" dirty="0">
                <a:latin typeface="Times New Roman"/>
                <a:cs typeface="Times New Roman"/>
              </a:rPr>
              <a:t>këshillat 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20" dirty="0">
                <a:latin typeface="Times New Roman"/>
                <a:cs typeface="Times New Roman"/>
              </a:rPr>
              <a:t>njësive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përkatëse.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E379ECA0-35A6-44F1-BBC6-8B2F1FFE2E4B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10A50E-DCE8-4765-90D1-8C3898F22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817" y="1517149"/>
            <a:ext cx="11556365" cy="4148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" algn="just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Raportimi</a:t>
            </a:r>
            <a:r>
              <a:rPr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165" marR="5080" algn="just">
              <a:lnSpc>
                <a:spcPct val="114799"/>
              </a:lnSpc>
              <a:spcBef>
                <a:spcPts val="1245"/>
              </a:spcBef>
              <a:buAutoNum type="arabicPeriod"/>
              <a:tabLst>
                <a:tab pos="3175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Çdo njësi e vetëqeverisjes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publikon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treguesit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financiarë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një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aneks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veçantë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projektbuxhetit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vjetor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raporteve</a:t>
            </a:r>
            <a:r>
              <a:rPr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monitorimit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zbatimit</a:t>
            </a:r>
            <a:r>
              <a:rPr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buxhetit.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9235" algn="just">
              <a:lnSpc>
                <a:spcPct val="100000"/>
              </a:lnSpc>
              <a:spcBef>
                <a:spcPts val="1595"/>
              </a:spcBef>
              <a:buSzPct val="75000"/>
              <a:buAutoNum type="arabicPeriod"/>
              <a:tabLst>
                <a:tab pos="241935" algn="l"/>
              </a:tabLst>
            </a:pP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Treguesit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financiarë që publikohen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përfshijnë,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 nuk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kufizohen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raportin</a:t>
            </a:r>
            <a:r>
              <a:rPr spc="4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80391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80391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taksat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tarifat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860" lvl="1" indent="-314960" algn="just">
              <a:lnSpc>
                <a:spcPct val="100000"/>
              </a:lnSpc>
              <a:spcBef>
                <a:spcPts val="500"/>
              </a:spcBef>
              <a:buAutoNum type="alphaLcParenR"/>
              <a:tabLst>
                <a:tab pos="78486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veta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350520" algn="just">
              <a:lnSpc>
                <a:spcPts val="3300"/>
              </a:lnSpc>
              <a:spcBef>
                <a:spcPts val="185"/>
              </a:spcBef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faktike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mbledhura,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kundrejt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planit 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periudhës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planit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vjetor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kategoritë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kryesore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taksapaguesve, personave fizikë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juridikë  (familjarë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subjekteve</a:t>
            </a:r>
            <a:r>
              <a:rPr spc="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juridike);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ts val="2865"/>
              </a:lnSpc>
              <a:spcBef>
                <a:spcPts val="105"/>
              </a:spcBef>
              <a:buAutoNum type="alphaLcParenR" startAt="4"/>
              <a:tabLst>
                <a:tab pos="80391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investime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kapitale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algn="just">
              <a:lnSpc>
                <a:spcPts val="2865"/>
              </a:lnSpc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dh)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personelin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AD3888A-61E8-445A-B1DF-A036D4CA76A4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B394ED-5607-41EC-8336-F5DD1A9C1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468F25-44B0-463A-85D4-F1A6522C75A5}"/>
              </a:ext>
            </a:extLst>
          </p:cNvPr>
          <p:cNvSpPr txBox="1"/>
          <p:nvPr/>
        </p:nvSpPr>
        <p:spPr>
          <a:xfrm>
            <a:off x="457200" y="413714"/>
            <a:ext cx="71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-20" dirty="0">
                <a:latin typeface="Times New Roman"/>
                <a:cs typeface="Times New Roman"/>
              </a:rPr>
              <a:t>NR. </a:t>
            </a:r>
            <a:r>
              <a:rPr lang="en-US" sz="1800" b="1" dirty="0">
                <a:latin typeface="Times New Roman"/>
                <a:cs typeface="Times New Roman"/>
              </a:rPr>
              <a:t>68/2017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35" dirty="0">
                <a:latin typeface="Times New Roman"/>
                <a:cs typeface="Times New Roman"/>
              </a:rPr>
              <a:t>FINANCAT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10" dirty="0">
                <a:latin typeface="Times New Roman"/>
                <a:cs typeface="Times New Roman"/>
              </a:rPr>
              <a:t>QEVERISJES</a:t>
            </a:r>
            <a:r>
              <a:rPr lang="en-US" sz="1800" b="1" spc="220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VENDORE (</a:t>
            </a:r>
            <a:r>
              <a:rPr lang="en-US" sz="1800" b="1" spc="-10" dirty="0" err="1">
                <a:latin typeface="Times New Roman"/>
                <a:cs typeface="Times New Roman"/>
              </a:rPr>
              <a:t>vazhdim</a:t>
            </a:r>
            <a:r>
              <a:rPr lang="en-US" sz="1800" b="1" spc="-10" dirty="0">
                <a:latin typeface="Times New Roman"/>
                <a:cs typeface="Times New Roman"/>
              </a:rPr>
              <a:t>)</a:t>
            </a: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704" y="1047051"/>
            <a:ext cx="11142345" cy="427334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75"/>
              </a:spcBef>
            </a:pP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Raportimi</a:t>
            </a:r>
            <a:r>
              <a:rPr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algn="just">
              <a:lnSpc>
                <a:spcPct val="100000"/>
              </a:lnSpc>
              <a:spcBef>
                <a:spcPts val="1080"/>
              </a:spcBef>
              <a:tabLst>
                <a:tab pos="241935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Treguesit</a:t>
            </a:r>
            <a:r>
              <a:rPr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financiarë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publikohen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përfshijnë,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nuk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kufizohen</a:t>
            </a:r>
            <a:r>
              <a:rPr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raportin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Font typeface="Times New Roman"/>
              <a:buAutoNum type="arabicPeriod" startAt="2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3662045" lvl="1" algn="just">
              <a:lnSpc>
                <a:spcPct val="114799"/>
              </a:lnSpc>
              <a:buAutoNum type="alphaLcParenR" startAt="5"/>
              <a:tabLst>
                <a:tab pos="621665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huamarrjes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afatgjatë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  </a:t>
            </a:r>
            <a:endParaRPr lang="en-US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3662045" lvl="1" algn="just">
              <a:lnSpc>
                <a:spcPct val="114799"/>
              </a:lnSpc>
              <a:buAutoNum type="alphaLcParenR" startAt="5"/>
              <a:tabLst>
                <a:tab pos="62166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ë)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huamarrjes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afatgjatë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veta;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13970" lvl="1" algn="just">
              <a:lnSpc>
                <a:spcPts val="3379"/>
              </a:lnSpc>
              <a:spcBef>
                <a:spcPts val="120"/>
              </a:spcBef>
              <a:buAutoNum type="alphaLcParenR" startAt="5"/>
              <a:tabLst>
                <a:tab pos="640080" algn="l"/>
                <a:tab pos="640715" algn="l"/>
                <a:tab pos="2108200" algn="l"/>
                <a:tab pos="3490595" algn="l"/>
                <a:tab pos="3852545" algn="l"/>
                <a:tab pos="5330190" algn="l"/>
                <a:tab pos="5758815" algn="l"/>
                <a:tab pos="6473825" algn="l"/>
                <a:tab pos="7150734" algn="l"/>
                <a:tab pos="7513320" algn="l"/>
                <a:tab pos="8466455" algn="l"/>
                <a:tab pos="9143365" algn="l"/>
                <a:tab pos="9505315" algn="l"/>
                <a:tab pos="1089723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f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papagua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	në	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ohë	ndaj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t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a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dhu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715" lvl="1" indent="-334010" algn="just">
              <a:lnSpc>
                <a:spcPct val="100000"/>
              </a:lnSpc>
              <a:spcBef>
                <a:spcPts val="229"/>
              </a:spcBef>
              <a:buAutoNum type="alphaLcParenR" startAt="5"/>
              <a:tabLst>
                <a:tab pos="64071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detyrimeve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tatimore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arkëtuara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në kohë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</a:t>
            </a:r>
            <a:r>
              <a:rPr spc="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tatimore;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algn="just">
              <a:lnSpc>
                <a:spcPct val="100000"/>
              </a:lnSpc>
              <a:spcBef>
                <a:spcPts val="425"/>
              </a:spcBef>
            </a:pP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gj)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partneritetet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publike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715" lvl="1" indent="-334010" algn="just">
              <a:lnSpc>
                <a:spcPct val="100000"/>
              </a:lnSpc>
              <a:spcBef>
                <a:spcPts val="425"/>
              </a:spcBef>
              <a:buAutoNum type="alphaLcParenR" startAt="8"/>
              <a:tabLst>
                <a:tab pos="640715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politikat 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kujdesit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shoqëror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8815" lvl="1" indent="-372110" algn="just">
              <a:lnSpc>
                <a:spcPct val="100000"/>
              </a:lnSpc>
              <a:spcBef>
                <a:spcPts val="425"/>
              </a:spcBef>
              <a:buAutoNum type="alphaLcParenR" startAt="8"/>
              <a:tabLst>
                <a:tab pos="678180" algn="l"/>
                <a:tab pos="678815" algn="l"/>
                <a:tab pos="2384425" algn="l"/>
                <a:tab pos="2966085" algn="l"/>
                <a:tab pos="4167504" algn="l"/>
                <a:tab pos="4634230" algn="l"/>
                <a:tab pos="6169025" algn="l"/>
                <a:tab pos="7407909" algn="l"/>
                <a:tab pos="8456930" algn="l"/>
                <a:tab pos="9181465" algn="l"/>
                <a:tab pos="10906760" algn="l"/>
              </a:tabLst>
            </a:pP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p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	pol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at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spc="6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	ba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	</a:t>
            </a:r>
            <a:r>
              <a:rPr spc="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nd</a:t>
            </a:r>
            <a:r>
              <a:rPr spc="6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	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7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algn="just">
              <a:lnSpc>
                <a:spcPct val="100000"/>
              </a:lnSpc>
              <a:spcBef>
                <a:spcPts val="420"/>
              </a:spcBef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8F58806-E6C0-482F-A11F-810BCFB8DD6F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05D5C-B294-46D1-9C2F-649616A14E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67270F-7F61-48C4-B14F-2DAB2F0655C1}"/>
              </a:ext>
            </a:extLst>
          </p:cNvPr>
          <p:cNvSpPr txBox="1"/>
          <p:nvPr/>
        </p:nvSpPr>
        <p:spPr>
          <a:xfrm>
            <a:off x="457200" y="413714"/>
            <a:ext cx="71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-20" dirty="0">
                <a:latin typeface="Times New Roman"/>
                <a:cs typeface="Times New Roman"/>
              </a:rPr>
              <a:t>NR. </a:t>
            </a:r>
            <a:r>
              <a:rPr lang="en-US" sz="1800" b="1" dirty="0">
                <a:latin typeface="Times New Roman"/>
                <a:cs typeface="Times New Roman"/>
              </a:rPr>
              <a:t>68/2017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35" dirty="0">
                <a:latin typeface="Times New Roman"/>
                <a:cs typeface="Times New Roman"/>
              </a:rPr>
              <a:t>FINANCAT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10" dirty="0">
                <a:latin typeface="Times New Roman"/>
                <a:cs typeface="Times New Roman"/>
              </a:rPr>
              <a:t>QEVERISJES</a:t>
            </a:r>
            <a:r>
              <a:rPr lang="en-US" sz="1800" b="1" spc="220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VENDORE (</a:t>
            </a:r>
            <a:r>
              <a:rPr lang="en-US" sz="1800" b="1" spc="-10" dirty="0" err="1">
                <a:latin typeface="Times New Roman"/>
                <a:cs typeface="Times New Roman"/>
              </a:rPr>
              <a:t>vazhdim</a:t>
            </a:r>
            <a:r>
              <a:rPr lang="en-US" sz="1800" b="1" spc="-10" dirty="0">
                <a:latin typeface="Times New Roman"/>
                <a:cs typeface="Times New Roman"/>
              </a:rPr>
              <a:t>)</a:t>
            </a: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777" y="1249616"/>
            <a:ext cx="205962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latin typeface="Times New Roman"/>
                <a:cs typeface="Times New Roman"/>
              </a:rPr>
              <a:t>KONSULTIMI</a:t>
            </a:r>
            <a:endParaRPr sz="18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005" y="1677161"/>
            <a:ext cx="11189970" cy="176388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75"/>
              </a:spcBef>
              <a:tabLst>
                <a:tab pos="2090420" algn="l"/>
                <a:tab pos="7847965" algn="l"/>
              </a:tabLst>
            </a:pPr>
            <a:r>
              <a:rPr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Parime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rregulla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disiplinës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fiskale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financimit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 err="1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sz="20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menaxhimin	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financave 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vendore, 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njësitë</a:t>
            </a:r>
            <a:r>
              <a:rPr sz="2000" spc="-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spc="3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vetëqeverisjes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ndjekin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parimet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përcaktuara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ligjin 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menaxhimin 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sistemit buxhetor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në Republikën e Shqipërisë 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këto parime: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790" y="3541576"/>
            <a:ext cx="11074400" cy="119847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3300"/>
              </a:lnSpc>
              <a:spcBef>
                <a:spcPts val="185"/>
              </a:spcBef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Programet buxhetore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afatmesme </a:t>
            </a:r>
            <a:r>
              <a:rPr sz="2000" spc="2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projektbuxhetet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vjetore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konsultohen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komunitetin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grupet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interesit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njësinë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vetëqeverisjes</a:t>
            </a:r>
            <a:r>
              <a:rPr sz="2000" spc="4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vendore.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D291075-036B-41F4-8A43-37A5C89BA252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7F439-025F-4FCE-A0DB-56592687F3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5B89-21DB-4AFC-A734-4BF72FB0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85800"/>
            <a:ext cx="6539400" cy="453226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Konsultim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9D3-E675-4DF5-BA9A-7692AAA1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8197" cy="3385542"/>
          </a:xfrm>
        </p:spPr>
        <p:txBody>
          <a:bodyPr/>
          <a:lstStyle/>
          <a:p>
            <a:pPr algn="just"/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Agjencia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Kombëtare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Shoqërisë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Informacionit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(AKSHI),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bazuar</a:t>
            </a:r>
            <a:endParaRPr lang="en-US" sz="2000" b="0" i="1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Ligjin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119/2014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18.09.2014 “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drejtën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Informimit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Ligjin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146/2014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30.10.2014 “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njoftimin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</a:p>
          <a:p>
            <a:pPr algn="just"/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dërtoi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Regjistrin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Elektronik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Njoftimet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Konsultimet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adresen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konsultimi.gov.al,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cili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shërbejë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vend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qytetareve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institucioneve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vendimmarrëse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Shqipëri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Regjistri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është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siguruar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komunikim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mirë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hapur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qytetarët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shoqërinë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civile,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ardhur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rritjes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publiku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qeverisje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transparente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llogaridhënëse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përpjekjeve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vazhdueshme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Qeverisë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Republikës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Shqipërisë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98B2976D-2FA7-4C41-A152-650F57D100B3}"/>
              </a:ext>
            </a:extLst>
          </p:cNvPr>
          <p:cNvSpPr/>
          <p:nvPr/>
        </p:nvSpPr>
        <p:spPr>
          <a:xfrm>
            <a:off x="10744200" y="2286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C7E1FD-C6FA-4647-B97C-03A1012D6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57929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3635-3FCC-48B9-8D94-2CECAC07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C4855-FEF3-417E-8569-78615DF8D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C444E6-F31F-4E36-8E8E-4FAA7045C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56" b="5534"/>
          <a:stretch/>
        </p:blipFill>
        <p:spPr>
          <a:xfrm>
            <a:off x="152400" y="191336"/>
            <a:ext cx="11587797" cy="64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70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059" y="203042"/>
            <a:ext cx="11496040" cy="388728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69850" algn="just">
              <a:lnSpc>
                <a:spcPct val="100000"/>
              </a:lnSpc>
              <a:spcBef>
                <a:spcPts val="415"/>
              </a:spcBef>
            </a:pPr>
            <a:r>
              <a:rPr sz="1800" b="1" spc="-20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15" dirty="0">
                <a:latin typeface="Times New Roman"/>
                <a:cs typeface="Times New Roman"/>
              </a:rPr>
              <a:t>MENAXHIMIN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25" dirty="0">
                <a:latin typeface="Times New Roman"/>
                <a:cs typeface="Times New Roman"/>
              </a:rPr>
              <a:t>SISTEMIT BUXHETOR </a:t>
            </a:r>
            <a:r>
              <a:rPr sz="1800" b="1" spc="-15" dirty="0">
                <a:latin typeface="Times New Roman"/>
                <a:cs typeface="Times New Roman"/>
              </a:rPr>
              <a:t>NË </a:t>
            </a:r>
            <a:r>
              <a:rPr sz="1800" b="1" spc="-5" dirty="0">
                <a:latin typeface="Times New Roman"/>
                <a:cs typeface="Times New Roman"/>
              </a:rPr>
              <a:t>REPUBLIKËN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SHQIPËRISË 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b="1" spc="-55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9936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Datë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sz="1800" b="1" spc="-5" dirty="0">
                <a:latin typeface="Times New Roman"/>
                <a:cs typeface="Times New Roman"/>
              </a:rPr>
              <a:t>26.06.2008 (i </a:t>
            </a:r>
            <a:r>
              <a:rPr sz="1800" b="1" spc="-15" dirty="0">
                <a:latin typeface="Times New Roman"/>
                <a:cs typeface="Times New Roman"/>
              </a:rPr>
              <a:t>ndryshuar </a:t>
            </a:r>
            <a:r>
              <a:rPr sz="1800" b="1" spc="-40" dirty="0">
                <a:latin typeface="Times New Roman"/>
                <a:cs typeface="Times New Roman"/>
              </a:rPr>
              <a:t>me </a:t>
            </a:r>
            <a:r>
              <a:rPr sz="1800" b="1" spc="5" dirty="0">
                <a:latin typeface="Times New Roman"/>
                <a:cs typeface="Times New Roman"/>
              </a:rPr>
              <a:t>ligjin </a:t>
            </a:r>
            <a:r>
              <a:rPr sz="1800" b="1" spc="-5" dirty="0">
                <a:latin typeface="Times New Roman"/>
                <a:cs typeface="Times New Roman"/>
              </a:rPr>
              <a:t>57/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2016).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41275" algn="just">
              <a:lnSpc>
                <a:spcPct val="100000"/>
              </a:lnSpc>
            </a:pPr>
            <a:r>
              <a:rPr sz="2400" b="1" i="1" spc="-25" dirty="0">
                <a:latin typeface="Times New Roman"/>
                <a:cs typeface="Times New Roman"/>
              </a:rPr>
              <a:t>Neni </a:t>
            </a:r>
            <a:r>
              <a:rPr sz="2400" b="1" i="1" dirty="0">
                <a:latin typeface="Times New Roman"/>
                <a:cs typeface="Times New Roman"/>
              </a:rPr>
              <a:t>25 </a:t>
            </a:r>
            <a:r>
              <a:rPr sz="2400" dirty="0">
                <a:latin typeface="Times New Roman"/>
                <a:cs typeface="Times New Roman"/>
              </a:rPr>
              <a:t>Projekti i </a:t>
            </a:r>
            <a:r>
              <a:rPr sz="2400" spc="-25" dirty="0">
                <a:latin typeface="Times New Roman"/>
                <a:cs typeface="Times New Roman"/>
              </a:rPr>
              <a:t>programit </a:t>
            </a:r>
            <a:r>
              <a:rPr sz="2400" spc="-35" dirty="0">
                <a:latin typeface="Times New Roman"/>
                <a:cs typeface="Times New Roman"/>
              </a:rPr>
              <a:t>buxhetor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afatmesëm</a:t>
            </a:r>
            <a:endParaRPr sz="2400" dirty="0">
              <a:latin typeface="Times New Roman"/>
              <a:cs typeface="Times New Roman"/>
            </a:endParaRPr>
          </a:p>
          <a:p>
            <a:pPr marL="41275" marR="15240" algn="just">
              <a:lnSpc>
                <a:spcPts val="3300"/>
              </a:lnSpc>
              <a:spcBef>
                <a:spcPts val="180"/>
              </a:spcBef>
            </a:pPr>
            <a:r>
              <a:rPr sz="2400" spc="-15" dirty="0">
                <a:latin typeface="Times New Roman"/>
                <a:cs typeface="Times New Roman"/>
              </a:rPr>
              <a:t>Ministria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5" dirty="0">
                <a:latin typeface="Times New Roman"/>
                <a:cs typeface="Times New Roman"/>
              </a:rPr>
              <a:t>analizon </a:t>
            </a:r>
            <a:r>
              <a:rPr sz="2400" spc="-5" dirty="0">
                <a:latin typeface="Times New Roman"/>
                <a:cs typeface="Times New Roman"/>
              </a:rPr>
              <a:t>dhe vlerëson </a:t>
            </a:r>
            <a:r>
              <a:rPr sz="2400" dirty="0">
                <a:latin typeface="Times New Roman"/>
                <a:cs typeface="Times New Roman"/>
              </a:rPr>
              <a:t>kërkesat e buxhetit </a:t>
            </a:r>
            <a:r>
              <a:rPr sz="2400" spc="-5" dirty="0">
                <a:latin typeface="Times New Roman"/>
                <a:cs typeface="Times New Roman"/>
              </a:rPr>
              <a:t>afatmesëm </a:t>
            </a:r>
            <a:r>
              <a:rPr sz="2400" spc="20" dirty="0">
                <a:latin typeface="Times New Roman"/>
                <a:cs typeface="Times New Roman"/>
              </a:rPr>
              <a:t>për </a:t>
            </a:r>
            <a:r>
              <a:rPr sz="2400" spc="-10" dirty="0">
                <a:latin typeface="Times New Roman"/>
                <a:cs typeface="Times New Roman"/>
              </a:rPr>
              <a:t>secilën </a:t>
            </a:r>
            <a:r>
              <a:rPr sz="2400" spc="-30" dirty="0">
                <a:latin typeface="Times New Roman"/>
                <a:cs typeface="Times New Roman"/>
              </a:rPr>
              <a:t>njësi  </a:t>
            </a:r>
            <a:r>
              <a:rPr sz="2400" dirty="0">
                <a:latin typeface="Times New Roman"/>
                <a:cs typeface="Times New Roman"/>
              </a:rPr>
              <a:t>të  </a:t>
            </a:r>
            <a:r>
              <a:rPr sz="2400" spc="-5" dirty="0">
                <a:latin typeface="Times New Roman"/>
                <a:cs typeface="Times New Roman"/>
              </a:rPr>
              <a:t>qeverisjes  </a:t>
            </a:r>
            <a:r>
              <a:rPr sz="2400" dirty="0">
                <a:latin typeface="Times New Roman"/>
                <a:cs typeface="Times New Roman"/>
              </a:rPr>
              <a:t>qendrore.  </a:t>
            </a:r>
            <a:r>
              <a:rPr sz="2400" spc="-30" dirty="0" err="1">
                <a:latin typeface="Times New Roman"/>
                <a:cs typeface="Times New Roman"/>
              </a:rPr>
              <a:t>Kjo</a:t>
            </a:r>
            <a:r>
              <a:rPr sz="2400" spc="-3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Times New Roman"/>
                <a:cs typeface="Times New Roman"/>
              </a:rPr>
              <a:t>analizë  </a:t>
            </a:r>
            <a:r>
              <a:rPr sz="2400" spc="5" dirty="0">
                <a:latin typeface="Times New Roman"/>
                <a:cs typeface="Times New Roman"/>
              </a:rPr>
              <a:t>paraqitet  </a:t>
            </a:r>
            <a:r>
              <a:rPr sz="2400" spc="-40" dirty="0">
                <a:latin typeface="Times New Roman"/>
                <a:cs typeface="Times New Roman"/>
              </a:rPr>
              <a:t>në  </a:t>
            </a:r>
            <a:r>
              <a:rPr sz="2400" b="1" i="1" spc="-10" dirty="0">
                <a:latin typeface="Times New Roman"/>
                <a:cs typeface="Times New Roman"/>
              </a:rPr>
              <a:t>seancat  </a:t>
            </a:r>
            <a:r>
              <a:rPr sz="2400" b="1" i="1" spc="-5" dirty="0">
                <a:latin typeface="Times New Roman"/>
                <a:cs typeface="Times New Roman"/>
              </a:rPr>
              <a:t>dëgjimore</a:t>
            </a:r>
            <a:r>
              <a:rPr sz="2400" spc="-5" dirty="0">
                <a:latin typeface="Times New Roman"/>
                <a:cs typeface="Times New Roman"/>
              </a:rPr>
              <a:t>,  që  organizohen 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nga</a:t>
            </a:r>
            <a:endParaRPr sz="2400" dirty="0">
              <a:latin typeface="Times New Roman"/>
              <a:cs typeface="Times New Roman"/>
            </a:endParaRPr>
          </a:p>
          <a:p>
            <a:pPr marL="41275" marR="5080" algn="just">
              <a:lnSpc>
                <a:spcPts val="3300"/>
              </a:lnSpc>
              <a:spcBef>
                <a:spcPts val="85"/>
              </a:spcBef>
            </a:pPr>
            <a:r>
              <a:rPr sz="2400" spc="-15" dirty="0">
                <a:latin typeface="Times New Roman"/>
                <a:cs typeface="Times New Roman"/>
              </a:rPr>
              <a:t>Ministria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dirty="0">
                <a:latin typeface="Times New Roman"/>
                <a:cs typeface="Times New Roman"/>
              </a:rPr>
              <a:t>secilën </a:t>
            </a:r>
            <a:r>
              <a:rPr sz="2400" spc="-30" dirty="0">
                <a:latin typeface="Times New Roman"/>
                <a:cs typeface="Times New Roman"/>
              </a:rPr>
              <a:t>njësi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10" dirty="0">
                <a:latin typeface="Times New Roman"/>
                <a:cs typeface="Times New Roman"/>
              </a:rPr>
              <a:t>qeverisjes </a:t>
            </a:r>
            <a:r>
              <a:rPr sz="2400" spc="5" dirty="0">
                <a:latin typeface="Times New Roman"/>
                <a:cs typeface="Times New Roman"/>
              </a:rPr>
              <a:t>qendrore, </a:t>
            </a:r>
            <a:r>
              <a:rPr sz="2400" spc="-15" dirty="0">
                <a:latin typeface="Times New Roman"/>
                <a:cs typeface="Times New Roman"/>
              </a:rPr>
              <a:t>sipas </a:t>
            </a:r>
            <a:r>
              <a:rPr sz="2400" spc="-30" dirty="0">
                <a:latin typeface="Times New Roman"/>
                <a:cs typeface="Times New Roman"/>
              </a:rPr>
              <a:t>një </a:t>
            </a:r>
            <a:r>
              <a:rPr sz="2400" spc="-5" dirty="0">
                <a:latin typeface="Times New Roman"/>
                <a:cs typeface="Times New Roman"/>
              </a:rPr>
              <a:t>kalendari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25" dirty="0">
                <a:latin typeface="Times New Roman"/>
                <a:cs typeface="Times New Roman"/>
              </a:rPr>
              <a:t>paracaktuar. </a:t>
            </a:r>
            <a:endParaRPr lang="en-US" sz="2400" spc="-25" dirty="0">
              <a:latin typeface="Times New Roman"/>
              <a:cs typeface="Times New Roman"/>
            </a:endParaRPr>
          </a:p>
          <a:p>
            <a:pPr marL="41275" marR="5080" algn="just">
              <a:lnSpc>
                <a:spcPts val="3300"/>
              </a:lnSpc>
              <a:spcBef>
                <a:spcPts val="85"/>
              </a:spcBef>
            </a:pPr>
            <a:r>
              <a:rPr sz="2400" spc="-5" dirty="0" err="1">
                <a:latin typeface="Times New Roman"/>
                <a:cs typeface="Times New Roman"/>
              </a:rPr>
              <a:t>Ministria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-10" dirty="0">
                <a:latin typeface="Times New Roman"/>
                <a:cs typeface="Times New Roman"/>
              </a:rPr>
              <a:t>organizon </a:t>
            </a:r>
            <a:r>
              <a:rPr sz="2400" dirty="0">
                <a:latin typeface="Times New Roman"/>
                <a:cs typeface="Times New Roman"/>
              </a:rPr>
              <a:t>takime </a:t>
            </a:r>
            <a:r>
              <a:rPr sz="2400" spc="-75" dirty="0">
                <a:latin typeface="Times New Roman"/>
                <a:cs typeface="Times New Roman"/>
              </a:rPr>
              <a:t>me </a:t>
            </a:r>
            <a:r>
              <a:rPr sz="2400" spc="-15" dirty="0">
                <a:latin typeface="Times New Roman"/>
                <a:cs typeface="Times New Roman"/>
              </a:rPr>
              <a:t>njësitë </a:t>
            </a:r>
            <a:r>
              <a:rPr sz="2400" dirty="0">
                <a:latin typeface="Times New Roman"/>
                <a:cs typeface="Times New Roman"/>
              </a:rPr>
              <a:t>e qeverisjes </a:t>
            </a:r>
            <a:r>
              <a:rPr sz="2400" spc="-10" dirty="0">
                <a:latin typeface="Times New Roman"/>
                <a:cs typeface="Times New Roman"/>
              </a:rPr>
              <a:t>vendore </a:t>
            </a:r>
            <a:r>
              <a:rPr sz="2400" spc="-5" dirty="0">
                <a:latin typeface="Times New Roman"/>
                <a:cs typeface="Times New Roman"/>
              </a:rPr>
              <a:t>për  programin </a:t>
            </a:r>
            <a:r>
              <a:rPr sz="2400" spc="5" dirty="0">
                <a:latin typeface="Times New Roman"/>
                <a:cs typeface="Times New Roman"/>
              </a:rPr>
              <a:t>buxhetor </a:t>
            </a:r>
            <a:r>
              <a:rPr sz="2400" spc="-10" dirty="0">
                <a:latin typeface="Times New Roman"/>
                <a:cs typeface="Times New Roman"/>
              </a:rPr>
              <a:t>afatmesëm. </a:t>
            </a:r>
            <a:endParaRPr lang="en-US" sz="2400" spc="-1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159" y="4444682"/>
            <a:ext cx="93745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3960" algn="l"/>
                <a:tab pos="2795905" algn="l"/>
                <a:tab pos="3358515" algn="l"/>
                <a:tab pos="4797425" algn="l"/>
                <a:tab pos="5655310" algn="l"/>
                <a:tab pos="6151245" algn="l"/>
                <a:tab pos="7418705" algn="l"/>
                <a:tab pos="7752715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zhvillon	</a:t>
            </a:r>
            <a:r>
              <a:rPr sz="2400" b="1" i="1" spc="-10" dirty="0">
                <a:latin typeface="Times New Roman"/>
                <a:cs typeface="Times New Roman"/>
              </a:rPr>
              <a:t>konsultime	</a:t>
            </a:r>
            <a:r>
              <a:rPr sz="2400" b="1" i="1" spc="-35" dirty="0">
                <a:latin typeface="Times New Roman"/>
                <a:cs typeface="Times New Roman"/>
              </a:rPr>
              <a:t>me	</a:t>
            </a:r>
            <a:r>
              <a:rPr sz="2400" b="1" i="1" dirty="0">
                <a:latin typeface="Times New Roman"/>
                <a:cs typeface="Times New Roman"/>
              </a:rPr>
              <a:t>shoqërinë	</a:t>
            </a:r>
            <a:r>
              <a:rPr sz="2400" b="1" i="1" spc="-5" dirty="0">
                <a:latin typeface="Times New Roman"/>
                <a:cs typeface="Times New Roman"/>
              </a:rPr>
              <a:t>civile	</a:t>
            </a:r>
            <a:r>
              <a:rPr sz="2400" b="1" i="1" spc="-30" dirty="0">
                <a:latin typeface="Times New Roman"/>
                <a:cs typeface="Times New Roman"/>
              </a:rPr>
              <a:t>në	</a:t>
            </a:r>
            <a:r>
              <a:rPr sz="2400" b="1" i="1" spc="5" dirty="0">
                <a:latin typeface="Times New Roman"/>
                <a:cs typeface="Times New Roman"/>
              </a:rPr>
              <a:t>procesin	</a:t>
            </a:r>
            <a:r>
              <a:rPr sz="2400" b="1" i="1" dirty="0">
                <a:latin typeface="Times New Roman"/>
                <a:cs typeface="Times New Roman"/>
              </a:rPr>
              <a:t>e	</a:t>
            </a:r>
            <a:r>
              <a:rPr sz="2400" b="1" i="1" spc="-5" dirty="0">
                <a:latin typeface="Times New Roman"/>
                <a:cs typeface="Times New Roman"/>
              </a:rPr>
              <a:t>Programimit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159" y="4391715"/>
            <a:ext cx="11478260" cy="86423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20"/>
              </a:spcBef>
              <a:tabLst>
                <a:tab pos="1457960" algn="l"/>
              </a:tabLst>
            </a:pPr>
            <a:r>
              <a:rPr lang="en-US" sz="2400" b="1" i="1" spc="-30" dirty="0" err="1">
                <a:latin typeface="Times New Roman"/>
                <a:cs typeface="Times New Roman"/>
              </a:rPr>
              <a:t>B</a:t>
            </a:r>
            <a:r>
              <a:rPr lang="en-US" sz="2400" b="1" i="1" spc="10" dirty="0" err="1">
                <a:latin typeface="Times New Roman"/>
                <a:cs typeface="Times New Roman"/>
              </a:rPr>
              <a:t>u</a:t>
            </a:r>
            <a:r>
              <a:rPr lang="en-US" sz="2400" b="1" i="1" dirty="0" err="1">
                <a:latin typeface="Times New Roman"/>
                <a:cs typeface="Times New Roman"/>
              </a:rPr>
              <a:t>x</a:t>
            </a:r>
            <a:r>
              <a:rPr lang="en-US" sz="2400" b="1" i="1" spc="5" dirty="0" err="1">
                <a:latin typeface="Times New Roman"/>
                <a:cs typeface="Times New Roman"/>
              </a:rPr>
              <a:t>h</a:t>
            </a:r>
            <a:r>
              <a:rPr lang="en-US" sz="2400" b="1" i="1" spc="-20" dirty="0" err="1">
                <a:latin typeface="Times New Roman"/>
                <a:cs typeface="Times New Roman"/>
              </a:rPr>
              <a:t>e</a:t>
            </a:r>
            <a:r>
              <a:rPr lang="en-US" sz="2400" b="1" i="1" dirty="0" err="1">
                <a:latin typeface="Times New Roman"/>
                <a:cs typeface="Times New Roman"/>
              </a:rPr>
              <a:t>to</a:t>
            </a:r>
            <a:r>
              <a:rPr lang="en-US" sz="2400" b="1" i="1" spc="-20" dirty="0" err="1">
                <a:latin typeface="Times New Roman"/>
                <a:cs typeface="Times New Roman"/>
              </a:rPr>
              <a:t>r</a:t>
            </a:r>
            <a:r>
              <a:rPr lang="en-US" sz="2400" dirty="0">
                <a:latin typeface="Times New Roman"/>
                <a:cs typeface="Times New Roman"/>
              </a:rPr>
              <a:t>.	</a:t>
            </a:r>
            <a:r>
              <a:rPr lang="en-US" sz="2400" spc="10" dirty="0">
                <a:latin typeface="Times New Roman"/>
                <a:cs typeface="Times New Roman"/>
              </a:rPr>
              <a:t>P</a:t>
            </a:r>
            <a:r>
              <a:rPr lang="en-US" sz="2400" spc="55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</a:p>
          <a:p>
            <a:pPr marR="26034" algn="r">
              <a:lnSpc>
                <a:spcPct val="100000"/>
              </a:lnSpc>
              <a:spcBef>
                <a:spcPts val="420"/>
              </a:spcBef>
              <a:tabLst>
                <a:tab pos="1467485" algn="l"/>
                <a:tab pos="1877695" algn="l"/>
                <a:tab pos="3860165" algn="l"/>
                <a:tab pos="4279900" algn="l"/>
                <a:tab pos="5556885" algn="l"/>
                <a:tab pos="6977380" algn="l"/>
                <a:tab pos="7606665" algn="l"/>
                <a:tab pos="9370060" algn="l"/>
                <a:tab pos="10627995" algn="l"/>
                <a:tab pos="10904855" algn="l"/>
              </a:tabLst>
            </a:pPr>
            <a:r>
              <a:rPr sz="2400" spc="20" dirty="0" err="1">
                <a:latin typeface="Times New Roman"/>
                <a:cs typeface="Times New Roman"/>
              </a:rPr>
              <a:t>r</a:t>
            </a:r>
            <a:r>
              <a:rPr sz="2400" spc="-15" dirty="0" err="1">
                <a:latin typeface="Times New Roman"/>
                <a:cs typeface="Times New Roman"/>
              </a:rPr>
              <a:t>e</a:t>
            </a:r>
            <a:r>
              <a:rPr sz="2400" spc="-50" dirty="0" err="1">
                <a:latin typeface="Times New Roman"/>
                <a:cs typeface="Times New Roman"/>
              </a:rPr>
              <a:t>f</a:t>
            </a:r>
            <a:r>
              <a:rPr sz="2400" spc="5" dirty="0" err="1">
                <a:latin typeface="Times New Roman"/>
                <a:cs typeface="Times New Roman"/>
              </a:rPr>
              <a:t>l</a:t>
            </a:r>
            <a:r>
              <a:rPr sz="2400" spc="-15" dirty="0" err="1">
                <a:latin typeface="Times New Roman"/>
                <a:cs typeface="Times New Roman"/>
              </a:rPr>
              <a:t>e</a:t>
            </a:r>
            <a:r>
              <a:rPr sz="2400" dirty="0" err="1">
                <a:latin typeface="Times New Roman"/>
                <a:cs typeface="Times New Roman"/>
              </a:rPr>
              <a:t>k</a:t>
            </a:r>
            <a:r>
              <a:rPr sz="2400" spc="5" dirty="0" err="1">
                <a:latin typeface="Times New Roman"/>
                <a:cs typeface="Times New Roman"/>
              </a:rPr>
              <a:t>t</a:t>
            </a:r>
            <a:r>
              <a:rPr sz="2400" spc="80" dirty="0" err="1">
                <a:latin typeface="Times New Roman"/>
                <a:cs typeface="Times New Roman"/>
              </a:rPr>
              <a:t>i</a:t>
            </a:r>
            <a:r>
              <a:rPr sz="2400" spc="-145" dirty="0" err="1">
                <a:latin typeface="Times New Roman"/>
                <a:cs typeface="Times New Roman"/>
              </a:rPr>
              <a:t>m</a:t>
            </a:r>
            <a:r>
              <a:rPr sz="2400" spc="5" dirty="0" err="1">
                <a:latin typeface="Times New Roman"/>
                <a:cs typeface="Times New Roman"/>
              </a:rPr>
              <a:t>i</a:t>
            </a:r>
            <a:r>
              <a:rPr sz="2400" dirty="0" err="1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ko</a:t>
            </a:r>
            <a:r>
              <a:rPr sz="2400" spc="-8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75" dirty="0">
                <a:latin typeface="Times New Roman"/>
                <a:cs typeface="Times New Roman"/>
              </a:rPr>
              <a:t>l</a:t>
            </a:r>
            <a:r>
              <a:rPr sz="2400" spc="-80" dirty="0">
                <a:latin typeface="Times New Roman"/>
                <a:cs typeface="Times New Roman"/>
              </a:rPr>
              <a:t>u</a:t>
            </a:r>
            <a:r>
              <a:rPr sz="2400" spc="-20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75" dirty="0">
                <a:latin typeface="Times New Roman"/>
                <a:cs typeface="Times New Roman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ve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ca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d</a:t>
            </a:r>
            <a:r>
              <a:rPr sz="2400" spc="50" dirty="0">
                <a:latin typeface="Times New Roman"/>
                <a:cs typeface="Times New Roman"/>
              </a:rPr>
              <a:t>ë</a:t>
            </a:r>
            <a:r>
              <a:rPr sz="2400" spc="-8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j</a:t>
            </a:r>
            <a:r>
              <a:rPr sz="2400" spc="85" dirty="0">
                <a:latin typeface="Times New Roman"/>
                <a:cs typeface="Times New Roman"/>
              </a:rPr>
              <a:t>i</a:t>
            </a:r>
            <a:r>
              <a:rPr sz="2400" spc="-15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70" dirty="0">
                <a:latin typeface="Times New Roman"/>
                <a:cs typeface="Times New Roman"/>
              </a:rPr>
              <a:t>d</a:t>
            </a:r>
            <a:r>
              <a:rPr sz="2400" spc="-7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k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0" dirty="0">
                <a:latin typeface="Times New Roman"/>
                <a:cs typeface="Times New Roman"/>
              </a:rPr>
              <a:t>s</a:t>
            </a:r>
            <a:r>
              <a:rPr sz="2400" spc="-8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85" dirty="0">
                <a:latin typeface="Times New Roman"/>
                <a:cs typeface="Times New Roman"/>
              </a:rPr>
              <a:t>i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pu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	i	p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ë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159" y="5220396"/>
            <a:ext cx="11457940" cy="88455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604010" algn="l"/>
                <a:tab pos="2643505" algn="l"/>
                <a:tab pos="4139565" algn="l"/>
                <a:tab pos="5664835" algn="l"/>
                <a:tab pos="6017895" algn="l"/>
                <a:tab pos="7352030" algn="l"/>
                <a:tab pos="8572500" algn="l"/>
                <a:tab pos="11222355" algn="l"/>
              </a:tabLst>
            </a:pP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-75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55" dirty="0">
                <a:latin typeface="Times New Roman"/>
                <a:cs typeface="Times New Roman"/>
              </a:rPr>
              <a:t>z</a:t>
            </a:r>
            <a:r>
              <a:rPr sz="2400" spc="-75" dirty="0">
                <a:latin typeface="Times New Roman"/>
                <a:cs typeface="Times New Roman"/>
              </a:rPr>
              <a:t>u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 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	</a:t>
            </a:r>
            <a:r>
              <a:rPr sz="2400" spc="70" dirty="0">
                <a:latin typeface="Times New Roman"/>
                <a:cs typeface="Times New Roman"/>
              </a:rPr>
              <a:t>p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q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	p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oj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kt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	do</a:t>
            </a:r>
            <a:r>
              <a:rPr sz="2400" spc="7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t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p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g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1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7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ux</a:t>
            </a:r>
            <a:r>
              <a:rPr sz="2400" spc="-75" dirty="0">
                <a:latin typeface="Times New Roman"/>
                <a:cs typeface="Times New Roman"/>
              </a:rPr>
              <a:t>h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tor	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75" dirty="0">
                <a:latin typeface="Times New Roman"/>
                <a:cs typeface="Times New Roman"/>
              </a:rPr>
              <a:t>t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m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M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5" dirty="0">
                <a:latin typeface="Times New Roman"/>
                <a:cs typeface="Times New Roman"/>
              </a:rPr>
              <a:t>të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-30" dirty="0">
                <a:latin typeface="Times New Roman"/>
                <a:cs typeface="Times New Roman"/>
              </a:rPr>
              <a:t>Financave.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94C3E70-36D2-4A07-A745-CD508CAB5FEE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B70221-1A76-42CC-B3C5-3B93E75C8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24" y="-157720"/>
            <a:ext cx="11118216" cy="594438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415"/>
              </a:spcBef>
            </a:pPr>
            <a:r>
              <a:rPr sz="1800" b="1" spc="-20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15" dirty="0">
                <a:latin typeface="Times New Roman"/>
                <a:cs typeface="Times New Roman"/>
              </a:rPr>
              <a:t>MENAXHIMIN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25" dirty="0">
                <a:latin typeface="Times New Roman"/>
                <a:cs typeface="Times New Roman"/>
              </a:rPr>
              <a:t>SISTEMIT BUXHETOR </a:t>
            </a:r>
            <a:r>
              <a:rPr sz="1800" b="1" spc="-15" dirty="0">
                <a:latin typeface="Times New Roman"/>
                <a:cs typeface="Times New Roman"/>
              </a:rPr>
              <a:t>NË </a:t>
            </a:r>
            <a:r>
              <a:rPr sz="1800" b="1" spc="-5" dirty="0">
                <a:latin typeface="Times New Roman"/>
                <a:cs typeface="Times New Roman"/>
              </a:rPr>
              <a:t>REPUBLIKËN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SHQIPËRISË 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b="1" spc="-55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9936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Datë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800" b="1" spc="-5" dirty="0">
                <a:latin typeface="Times New Roman"/>
                <a:cs typeface="Times New Roman"/>
              </a:rPr>
              <a:t>26.06.2008 (i </a:t>
            </a:r>
            <a:r>
              <a:rPr sz="1800" b="1" spc="-15" dirty="0">
                <a:latin typeface="Times New Roman"/>
                <a:cs typeface="Times New Roman"/>
              </a:rPr>
              <a:t>ndryshuar </a:t>
            </a:r>
            <a:r>
              <a:rPr sz="1800" b="1" spc="-40" dirty="0">
                <a:latin typeface="Times New Roman"/>
                <a:cs typeface="Times New Roman"/>
              </a:rPr>
              <a:t>me </a:t>
            </a:r>
            <a:r>
              <a:rPr sz="1800" b="1" spc="5" dirty="0">
                <a:latin typeface="Times New Roman"/>
                <a:cs typeface="Times New Roman"/>
              </a:rPr>
              <a:t>ligjin </a:t>
            </a:r>
            <a:r>
              <a:rPr sz="1800" b="1" spc="-5" dirty="0">
                <a:latin typeface="Times New Roman"/>
                <a:cs typeface="Times New Roman"/>
              </a:rPr>
              <a:t>57/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2016).</a:t>
            </a:r>
            <a:endParaRPr lang="en-US" sz="1800" b="1" spc="-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endParaRPr lang="en-US" b="1" spc="-5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1565"/>
              </a:spcBef>
            </a:pPr>
            <a:r>
              <a:rPr lang="en-US" sz="2400" b="1" i="1" spc="-25" dirty="0">
                <a:latin typeface="Times New Roman"/>
                <a:cs typeface="Times New Roman"/>
              </a:rPr>
              <a:t>N</a:t>
            </a:r>
            <a:r>
              <a:rPr sz="2400" b="1" i="1" spc="-25" dirty="0">
                <a:latin typeface="Times New Roman"/>
                <a:cs typeface="Times New Roman"/>
              </a:rPr>
              <a:t>eni </a:t>
            </a:r>
            <a:r>
              <a:rPr sz="2400" b="1" i="1" dirty="0">
                <a:latin typeface="Times New Roman"/>
                <a:cs typeface="Times New Roman"/>
              </a:rPr>
              <a:t>26</a:t>
            </a:r>
            <a:r>
              <a:rPr sz="2400" b="1" i="1" spc="9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Parashikon</a:t>
            </a:r>
            <a:endParaRPr sz="240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425"/>
              </a:spcBef>
              <a:tabLst>
                <a:tab pos="508000" algn="l"/>
                <a:tab pos="1089660" algn="l"/>
                <a:tab pos="1966595" algn="l"/>
                <a:tab pos="3653790" algn="l"/>
                <a:tab pos="4016375" algn="l"/>
                <a:tab pos="5960745" algn="l"/>
                <a:tab pos="6332855" algn="l"/>
                <a:tab pos="7562215" algn="l"/>
                <a:tab pos="9030335" algn="l"/>
                <a:tab pos="10250170" algn="l"/>
                <a:tab pos="11250930" algn="l"/>
              </a:tabLst>
            </a:pPr>
            <a:r>
              <a:rPr sz="2400" dirty="0" err="1">
                <a:latin typeface="Times New Roman"/>
                <a:cs typeface="Times New Roman"/>
              </a:rPr>
              <a:t>Një</a:t>
            </a:r>
            <a:r>
              <a:rPr sz="2400" dirty="0">
                <a:latin typeface="Times New Roman"/>
                <a:cs typeface="Times New Roman"/>
              </a:rPr>
              <a:t>	raport	</a:t>
            </a:r>
            <a:r>
              <a:rPr sz="2400" spc="-5" dirty="0">
                <a:latin typeface="Times New Roman"/>
                <a:cs typeface="Times New Roman"/>
              </a:rPr>
              <a:t>përmbledhës	</a:t>
            </a:r>
            <a:r>
              <a:rPr sz="2400" dirty="0">
                <a:latin typeface="Times New Roman"/>
                <a:cs typeface="Times New Roman"/>
              </a:rPr>
              <a:t>të	konkluzioneve	të	</a:t>
            </a:r>
            <a:r>
              <a:rPr sz="2400" spc="-15" dirty="0">
                <a:latin typeface="Times New Roman"/>
                <a:cs typeface="Times New Roman"/>
              </a:rPr>
              <a:t>seancave	</a:t>
            </a:r>
            <a:r>
              <a:rPr sz="2400" dirty="0">
                <a:latin typeface="Times New Roman"/>
                <a:cs typeface="Times New Roman"/>
              </a:rPr>
              <a:t>dëgjimore,	</a:t>
            </a:r>
            <a:r>
              <a:rPr sz="2400" spc="-10" dirty="0">
                <a:latin typeface="Times New Roman"/>
                <a:cs typeface="Times New Roman"/>
              </a:rPr>
              <a:t>ndërmjet	</a:t>
            </a:r>
            <a:r>
              <a:rPr sz="2400" spc="-10" dirty="0" err="1">
                <a:latin typeface="Times New Roman"/>
                <a:cs typeface="Times New Roman"/>
              </a:rPr>
              <a:t>njësive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sz="2400" spc="5" dirty="0" err="1">
                <a:latin typeface="Times New Roman"/>
                <a:cs typeface="Times New Roman"/>
              </a:rPr>
              <a:t>të</a:t>
            </a:r>
            <a:r>
              <a:rPr lang="en-US" sz="2400" spc="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qeverisjes</a:t>
            </a:r>
            <a:r>
              <a:rPr sz="2400"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qendrore	</a:t>
            </a:r>
            <a:r>
              <a:rPr sz="2400" spc="-30" dirty="0" err="1">
                <a:latin typeface="Times New Roman"/>
                <a:cs typeface="Times New Roman"/>
              </a:rPr>
              <a:t>dhe</a:t>
            </a:r>
            <a:r>
              <a:rPr sz="2400" spc="-10" dirty="0" err="1">
                <a:latin typeface="Times New Roman"/>
                <a:cs typeface="Times New Roman"/>
              </a:rPr>
              <a:t>shoqërisë</a:t>
            </a:r>
            <a:r>
              <a:rPr sz="2400" spc="-1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civile,	</a:t>
            </a:r>
            <a:r>
              <a:rPr sz="2400" spc="-5" dirty="0">
                <a:latin typeface="Times New Roman"/>
                <a:cs typeface="Times New Roman"/>
              </a:rPr>
              <a:t>zhvilluar	</a:t>
            </a:r>
            <a:r>
              <a:rPr sz="2400" spc="-40" dirty="0" err="1">
                <a:latin typeface="Times New Roman"/>
                <a:cs typeface="Times New Roman"/>
              </a:rPr>
              <a:t>në</a:t>
            </a:r>
            <a:r>
              <a:rPr lang="en-US" sz="2400" spc="-40" dirty="0">
                <a:latin typeface="Times New Roman"/>
                <a:cs typeface="Times New Roman"/>
              </a:rPr>
              <a:t> </a:t>
            </a:r>
            <a:r>
              <a:rPr sz="2400" spc="5" dirty="0" err="1">
                <a:latin typeface="Times New Roman"/>
                <a:cs typeface="Times New Roman"/>
              </a:rPr>
              <a:t>kuadër</a:t>
            </a:r>
            <a:r>
              <a:rPr sz="2400" spc="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të	</a:t>
            </a:r>
            <a:r>
              <a:rPr sz="2400" spc="-10" dirty="0">
                <a:latin typeface="Times New Roman"/>
                <a:cs typeface="Times New Roman"/>
              </a:rPr>
              <a:t>përgatitjes	</a:t>
            </a:r>
            <a:r>
              <a:rPr sz="2400" spc="-20" dirty="0">
                <a:latin typeface="Times New Roman"/>
                <a:cs typeface="Times New Roman"/>
              </a:rPr>
              <a:t>së	</a:t>
            </a:r>
            <a:r>
              <a:rPr sz="2400" spc="-10" dirty="0" err="1">
                <a:latin typeface="Times New Roman"/>
                <a:cs typeface="Times New Roman"/>
              </a:rPr>
              <a:t>kërkesave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buxhetore</a:t>
            </a:r>
            <a:r>
              <a:rPr sz="2400" spc="-10" dirty="0">
                <a:latin typeface="Times New Roman"/>
                <a:cs typeface="Times New Roman"/>
              </a:rPr>
              <a:t>. </a:t>
            </a:r>
            <a:endParaRPr lang="en-US" sz="2400" spc="-1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425"/>
              </a:spcBef>
              <a:tabLst>
                <a:tab pos="508000" algn="l"/>
                <a:tab pos="1089660" algn="l"/>
                <a:tab pos="1966595" algn="l"/>
                <a:tab pos="3653790" algn="l"/>
                <a:tab pos="4016375" algn="l"/>
                <a:tab pos="5960745" algn="l"/>
                <a:tab pos="6332855" algn="l"/>
                <a:tab pos="7562215" algn="l"/>
                <a:tab pos="9030335" algn="l"/>
                <a:tab pos="10250170" algn="l"/>
                <a:tab pos="11250930" algn="l"/>
              </a:tabLst>
            </a:pPr>
            <a:r>
              <a:rPr sz="2400" spc="-5" dirty="0" err="1">
                <a:latin typeface="Times New Roman"/>
                <a:cs typeface="Times New Roman"/>
              </a:rPr>
              <a:t>Dokumenti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25" dirty="0">
                <a:latin typeface="Times New Roman"/>
                <a:cs typeface="Times New Roman"/>
              </a:rPr>
              <a:t>programit </a:t>
            </a:r>
            <a:r>
              <a:rPr sz="2400" spc="-5" dirty="0">
                <a:latin typeface="Times New Roman"/>
                <a:cs typeface="Times New Roman"/>
              </a:rPr>
              <a:t>buxhetor </a:t>
            </a:r>
            <a:r>
              <a:rPr sz="2400" spc="-10" dirty="0">
                <a:latin typeface="Times New Roman"/>
                <a:cs typeface="Times New Roman"/>
              </a:rPr>
              <a:t>afatmesëm </a:t>
            </a:r>
            <a:r>
              <a:rPr sz="2400" spc="-15" dirty="0">
                <a:latin typeface="Times New Roman"/>
                <a:cs typeface="Times New Roman"/>
              </a:rPr>
              <a:t>shoqërohet </a:t>
            </a:r>
            <a:r>
              <a:rPr sz="2400" spc="-10" dirty="0">
                <a:latin typeface="Times New Roman"/>
                <a:cs typeface="Times New Roman"/>
              </a:rPr>
              <a:t>edhe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dirty="0">
                <a:latin typeface="Times New Roman"/>
                <a:cs typeface="Times New Roman"/>
              </a:rPr>
              <a:t>një </a:t>
            </a:r>
            <a:r>
              <a:rPr sz="2400" spc="-15" dirty="0">
                <a:latin typeface="Times New Roman"/>
                <a:cs typeface="Times New Roman"/>
              </a:rPr>
              <a:t>aneks,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cili  </a:t>
            </a:r>
            <a:r>
              <a:rPr sz="2400" spc="-30" dirty="0">
                <a:latin typeface="Times New Roman"/>
                <a:cs typeface="Times New Roman"/>
              </a:rPr>
              <a:t>përmban:</a:t>
            </a:r>
            <a:endParaRPr sz="2400" dirty="0">
              <a:latin typeface="Times New Roman"/>
              <a:cs typeface="Times New Roman"/>
            </a:endParaRPr>
          </a:p>
          <a:p>
            <a:pPr marL="594360" indent="-457834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594360" algn="l"/>
                <a:tab pos="594995" algn="l"/>
              </a:tabLst>
            </a:pPr>
            <a:r>
              <a:rPr sz="2400" spc="-5" dirty="0">
                <a:latin typeface="Times New Roman"/>
                <a:cs typeface="Times New Roman"/>
              </a:rPr>
              <a:t>mënyrën </a:t>
            </a:r>
            <a:r>
              <a:rPr sz="2400" dirty="0">
                <a:latin typeface="Times New Roman"/>
                <a:cs typeface="Times New Roman"/>
              </a:rPr>
              <a:t>e llogaritjes </a:t>
            </a:r>
            <a:r>
              <a:rPr sz="2400" spc="-5" dirty="0">
                <a:latin typeface="Times New Roman"/>
                <a:cs typeface="Times New Roman"/>
              </a:rPr>
              <a:t>dhe </a:t>
            </a:r>
            <a:r>
              <a:rPr sz="2400" spc="-10" dirty="0">
                <a:latin typeface="Times New Roman"/>
                <a:cs typeface="Times New Roman"/>
              </a:rPr>
              <a:t>shumën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transfertës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pakushtëzuar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njësive </a:t>
            </a:r>
            <a:r>
              <a:rPr sz="2400" dirty="0">
                <a:latin typeface="Times New Roman"/>
                <a:cs typeface="Times New Roman"/>
              </a:rPr>
              <a:t>të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qeverisjes</a:t>
            </a:r>
            <a:endParaRPr sz="2400" dirty="0">
              <a:latin typeface="Times New Roman"/>
              <a:cs typeface="Times New Roman"/>
            </a:endParaRPr>
          </a:p>
          <a:p>
            <a:pPr marL="594360">
              <a:lnSpc>
                <a:spcPct val="100000"/>
              </a:lnSpc>
              <a:spcBef>
                <a:spcPts val="425"/>
              </a:spcBef>
            </a:pPr>
            <a:r>
              <a:rPr sz="2400" spc="-25" dirty="0">
                <a:latin typeface="Times New Roman"/>
                <a:cs typeface="Times New Roman"/>
              </a:rPr>
              <a:t>vendore;</a:t>
            </a:r>
            <a:endParaRPr sz="2400" dirty="0">
              <a:latin typeface="Times New Roman"/>
              <a:cs typeface="Times New Roman"/>
            </a:endParaRPr>
          </a:p>
          <a:p>
            <a:pPr marL="594360" indent="-457834">
              <a:lnSpc>
                <a:spcPct val="100000"/>
              </a:lnSpc>
              <a:spcBef>
                <a:spcPts val="425"/>
              </a:spcBef>
              <a:buAutoNum type="alphaLcParenR" startAt="2"/>
              <a:tabLst>
                <a:tab pos="594360" algn="l"/>
                <a:tab pos="594995" algn="l"/>
              </a:tabLst>
            </a:pPr>
            <a:r>
              <a:rPr sz="2400" spc="-10" dirty="0">
                <a:latin typeface="Times New Roman"/>
                <a:cs typeface="Times New Roman"/>
              </a:rPr>
              <a:t>shumën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dhe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qëllimin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transfertës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së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kushtëzuar,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që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Buxheti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Shtetit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jep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për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njësitë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</a:p>
          <a:p>
            <a:pPr marL="594360">
              <a:lnSpc>
                <a:spcPct val="100000"/>
              </a:lnSpc>
              <a:spcBef>
                <a:spcPts val="425"/>
              </a:spcBef>
            </a:pPr>
            <a:r>
              <a:rPr sz="2400" spc="-25" dirty="0">
                <a:latin typeface="Times New Roman"/>
                <a:cs typeface="Times New Roman"/>
              </a:rPr>
              <a:t>qeverisjes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vendore;</a:t>
            </a:r>
            <a:endParaRPr sz="2400" dirty="0">
              <a:latin typeface="Times New Roman"/>
              <a:cs typeface="Times New Roman"/>
            </a:endParaRPr>
          </a:p>
          <a:p>
            <a:pPr marL="594360" marR="14604" indent="-457834">
              <a:lnSpc>
                <a:spcPct val="114799"/>
              </a:lnSpc>
              <a:spcBef>
                <a:spcPts val="70"/>
              </a:spcBef>
              <a:buAutoNum type="alphaLcParenR" startAt="3"/>
              <a:tabLst>
                <a:tab pos="594360" algn="l"/>
                <a:tab pos="594995" algn="l"/>
                <a:tab pos="1452245" algn="l"/>
                <a:tab pos="2957830" algn="l"/>
                <a:tab pos="3339465" algn="l"/>
                <a:tab pos="4168775" algn="l"/>
                <a:tab pos="4683760" algn="l"/>
                <a:tab pos="6084570" algn="l"/>
                <a:tab pos="7295515" algn="l"/>
                <a:tab pos="7876540" algn="l"/>
                <a:tab pos="8810625" algn="l"/>
                <a:tab pos="9106535" algn="l"/>
                <a:tab pos="9926320" algn="l"/>
                <a:tab pos="10469880" algn="l"/>
                <a:tab pos="10946130" algn="l"/>
              </a:tabLst>
            </a:pP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40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	k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spc="-1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20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q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j</a:t>
            </a:r>
            <a:r>
              <a:rPr sz="2400" spc="6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	v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d</a:t>
            </a:r>
            <a:r>
              <a:rPr sz="2400" spc="-8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pj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n	e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ë	p</a:t>
            </a:r>
            <a:r>
              <a:rPr sz="2400" spc="-1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r	t</a:t>
            </a:r>
            <a:r>
              <a:rPr sz="2400" spc="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  </a:t>
            </a:r>
            <a:r>
              <a:rPr sz="2400" spc="-35" dirty="0">
                <a:latin typeface="Times New Roman"/>
                <a:cs typeface="Times New Roman"/>
              </a:rPr>
              <a:t>pasardhëse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buxhetore.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A133C43-E894-4902-9E69-676E1A46C8E7}"/>
              </a:ext>
            </a:extLst>
          </p:cNvPr>
          <p:cNvSpPr/>
          <p:nvPr/>
        </p:nvSpPr>
        <p:spPr>
          <a:xfrm>
            <a:off x="10810624" y="0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E40A1C-CECF-4BF7-B424-8F0445A53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9076-A9FC-4756-97B8-1F21B123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445" y="2895600"/>
            <a:ext cx="7576503" cy="1333755"/>
          </a:xfrm>
        </p:spPr>
        <p:txBody>
          <a:bodyPr/>
          <a:lstStyle/>
          <a:p>
            <a:pPr algn="ctr"/>
            <a:r>
              <a:rPr lang="en-US" b="1" dirty="0" err="1"/>
              <a:t>Pyetje</a:t>
            </a:r>
            <a:r>
              <a:rPr lang="en-US" b="1" dirty="0"/>
              <a:t> &amp; </a:t>
            </a:r>
            <a:r>
              <a:rPr lang="en-US" b="1" dirty="0" err="1"/>
              <a:t>Diskutime</a:t>
            </a:r>
            <a:endParaRPr lang="en-US" b="1" dirty="0"/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E8078C91-A87E-4ED6-92DD-5A4452C20C56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E900C-DD46-4A71-99BC-DE26F533B1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2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620690"/>
            <a:ext cx="99275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 drejta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informim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për Fondet, Buxhetet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 Qeverisjes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0" dirty="0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1697" y="1381912"/>
            <a:ext cx="628840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588510" algn="l"/>
              </a:tabLst>
            </a:pPr>
            <a:r>
              <a:rPr spc="25" dirty="0"/>
              <a:t>1. </a:t>
            </a:r>
            <a:r>
              <a:rPr spc="-10" dirty="0"/>
              <a:t>Ligji </a:t>
            </a:r>
            <a:r>
              <a:rPr spc="-20" dirty="0"/>
              <a:t>për </a:t>
            </a:r>
            <a:r>
              <a:rPr dirty="0"/>
              <a:t>të </a:t>
            </a:r>
            <a:r>
              <a:rPr spc="-10" dirty="0"/>
              <a:t>Drejtën </a:t>
            </a:r>
            <a:r>
              <a:rPr spc="165" dirty="0"/>
              <a:t> </a:t>
            </a:r>
            <a:r>
              <a:rPr spc="10" dirty="0"/>
              <a:t>e</a:t>
            </a:r>
            <a:r>
              <a:rPr spc="15" dirty="0"/>
              <a:t> </a:t>
            </a:r>
            <a:r>
              <a:rPr spc="-10" dirty="0"/>
              <a:t>Informimit	</a:t>
            </a:r>
            <a:r>
              <a:rPr spc="-40" dirty="0"/>
              <a:t>Nr.</a:t>
            </a:r>
            <a:r>
              <a:rPr spc="-10" dirty="0"/>
              <a:t> </a:t>
            </a:r>
            <a:r>
              <a:rPr spc="30" dirty="0"/>
              <a:t>119/2014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62940" y="1981200"/>
            <a:ext cx="10706100" cy="222663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05"/>
              </a:spcBef>
              <a:buAutoNum type="arabicPeriod" startAt="2"/>
              <a:tabLst>
                <a:tab pos="356235" algn="l"/>
                <a:tab pos="3968115" algn="l"/>
              </a:tabLst>
            </a:pPr>
            <a:r>
              <a:rPr spc="-10" dirty="0"/>
              <a:t>Ligji </a:t>
            </a:r>
            <a:r>
              <a:rPr spc="-35" dirty="0"/>
              <a:t>Nr. </a:t>
            </a:r>
            <a:r>
              <a:rPr spc="35" dirty="0"/>
              <a:t>68/2017</a:t>
            </a:r>
            <a:r>
              <a:rPr spc="180" dirty="0"/>
              <a:t> </a:t>
            </a:r>
            <a:r>
              <a:rPr spc="-15" dirty="0"/>
              <a:t>me</a:t>
            </a:r>
            <a:r>
              <a:rPr spc="105" dirty="0"/>
              <a:t> </a:t>
            </a:r>
            <a:r>
              <a:rPr dirty="0"/>
              <a:t>titull:	</a:t>
            </a:r>
            <a:r>
              <a:rPr spc="-15" dirty="0"/>
              <a:t>Për </a:t>
            </a:r>
            <a:r>
              <a:rPr spc="-5" dirty="0"/>
              <a:t>Financat </a:t>
            </a:r>
            <a:r>
              <a:rPr spc="10" dirty="0"/>
              <a:t>e </a:t>
            </a:r>
            <a:r>
              <a:rPr spc="-25" dirty="0"/>
              <a:t>Vetëqeverisjes</a:t>
            </a:r>
            <a:r>
              <a:rPr spc="75" dirty="0"/>
              <a:t> </a:t>
            </a:r>
            <a:r>
              <a:rPr spc="-65" dirty="0"/>
              <a:t>Vendore.</a:t>
            </a:r>
          </a:p>
          <a:p>
            <a:pPr marL="355600" marR="5080" indent="-343535">
              <a:lnSpc>
                <a:spcPct val="117500"/>
              </a:lnSpc>
              <a:buAutoNum type="arabicPeriod" startAt="2"/>
              <a:tabLst>
                <a:tab pos="356235" algn="l"/>
              </a:tabLst>
            </a:pPr>
            <a:r>
              <a:rPr spc="5" dirty="0"/>
              <a:t>Ligji për </a:t>
            </a:r>
            <a:r>
              <a:rPr spc="25" dirty="0"/>
              <a:t>Menaxhimin </a:t>
            </a:r>
            <a:r>
              <a:rPr spc="10" dirty="0"/>
              <a:t>e </a:t>
            </a:r>
            <a:r>
              <a:rPr spc="15" dirty="0"/>
              <a:t>Sistemit </a:t>
            </a:r>
            <a:r>
              <a:rPr spc="20" dirty="0"/>
              <a:t>Buxhetor </a:t>
            </a:r>
            <a:r>
              <a:rPr spc="30" dirty="0"/>
              <a:t>në </a:t>
            </a:r>
            <a:r>
              <a:rPr spc="25" dirty="0"/>
              <a:t>Republikën </a:t>
            </a:r>
            <a:r>
              <a:rPr spc="10" dirty="0"/>
              <a:t>e </a:t>
            </a:r>
            <a:r>
              <a:rPr spc="15" dirty="0"/>
              <a:t>Shqipërisë, </a:t>
            </a:r>
            <a:r>
              <a:rPr spc="-15" dirty="0"/>
              <a:t>Nr. </a:t>
            </a:r>
            <a:r>
              <a:rPr spc="15" dirty="0"/>
              <a:t>9936  Datë </a:t>
            </a:r>
            <a:r>
              <a:rPr spc="30" dirty="0"/>
              <a:t>26.06. </a:t>
            </a:r>
            <a:r>
              <a:rPr spc="40" dirty="0"/>
              <a:t>2008 </a:t>
            </a:r>
            <a:r>
              <a:rPr spc="5" dirty="0"/>
              <a:t>i </a:t>
            </a:r>
            <a:r>
              <a:rPr spc="-10" dirty="0"/>
              <a:t>ndryshuar me ligjin</a:t>
            </a:r>
            <a:r>
              <a:rPr spc="-145" dirty="0"/>
              <a:t> </a:t>
            </a:r>
            <a:r>
              <a:rPr spc="35" dirty="0"/>
              <a:t>57/2016.</a:t>
            </a:r>
          </a:p>
          <a:p>
            <a:pPr marL="355600" indent="-343535">
              <a:lnSpc>
                <a:spcPct val="100000"/>
              </a:lnSpc>
              <a:spcBef>
                <a:spcPts val="520"/>
              </a:spcBef>
              <a:buAutoNum type="arabicPeriod" startAt="2"/>
              <a:tabLst>
                <a:tab pos="356235" algn="l"/>
              </a:tabLst>
            </a:pPr>
            <a:r>
              <a:rPr spc="-10" dirty="0"/>
              <a:t>Ligji </a:t>
            </a:r>
            <a:r>
              <a:rPr spc="-20" dirty="0"/>
              <a:t>për </a:t>
            </a:r>
            <a:r>
              <a:rPr spc="-15" dirty="0"/>
              <a:t>Njoftimin dhe </a:t>
            </a:r>
            <a:r>
              <a:rPr spc="-10" dirty="0"/>
              <a:t>Konsultimin </a:t>
            </a:r>
            <a:r>
              <a:rPr spc="5" dirty="0"/>
              <a:t>Publik. </a:t>
            </a:r>
            <a:r>
              <a:rPr spc="-35" dirty="0"/>
              <a:t>Nr. </a:t>
            </a:r>
            <a:r>
              <a:rPr spc="35" dirty="0"/>
              <a:t>146/2014 </a:t>
            </a:r>
            <a:r>
              <a:rPr spc="-15" dirty="0"/>
              <a:t>(vetëm </a:t>
            </a:r>
            <a:r>
              <a:rPr spc="30" dirty="0"/>
              <a:t>24</a:t>
            </a:r>
            <a:r>
              <a:rPr spc="-310" dirty="0"/>
              <a:t> </a:t>
            </a:r>
            <a:r>
              <a:rPr spc="-15" dirty="0"/>
              <a:t>Nene).</a:t>
            </a:r>
          </a:p>
          <a:p>
            <a:pPr marL="355600" indent="-343535">
              <a:lnSpc>
                <a:spcPct val="100000"/>
              </a:lnSpc>
              <a:spcBef>
                <a:spcPts val="515"/>
              </a:spcBef>
              <a:buAutoNum type="arabicPeriod" startAt="2"/>
              <a:tabLst>
                <a:tab pos="356235" algn="l"/>
                <a:tab pos="6875780" algn="l"/>
              </a:tabLst>
            </a:pPr>
            <a:r>
              <a:rPr spc="-10" dirty="0"/>
              <a:t>Ligji </a:t>
            </a:r>
            <a:r>
              <a:rPr spc="-20" dirty="0"/>
              <a:t>për </a:t>
            </a:r>
            <a:r>
              <a:rPr dirty="0"/>
              <a:t>Prokruimet  Publike.</a:t>
            </a:r>
            <a:r>
              <a:rPr spc="195" dirty="0"/>
              <a:t> </a:t>
            </a:r>
            <a:r>
              <a:rPr dirty="0"/>
              <a:t>Parashikon</a:t>
            </a:r>
            <a:r>
              <a:rPr spc="200" dirty="0"/>
              <a:t> </a:t>
            </a:r>
            <a:r>
              <a:rPr spc="-20" dirty="0"/>
              <a:t>Sistemin	</a:t>
            </a:r>
            <a:r>
              <a:rPr spc="-5" dirty="0"/>
              <a:t>Elektronik </a:t>
            </a:r>
            <a:r>
              <a:rPr dirty="0"/>
              <a:t>(on </a:t>
            </a:r>
            <a:r>
              <a:rPr spc="-10" dirty="0"/>
              <a:t>line </a:t>
            </a:r>
            <a:r>
              <a:rPr spc="-15" dirty="0"/>
              <a:t>nga</a:t>
            </a:r>
            <a:r>
              <a:rPr spc="-30" dirty="0"/>
              <a:t> </a:t>
            </a:r>
            <a:r>
              <a:rPr spc="35" dirty="0"/>
              <a:t>2009)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B2BF1B25-414F-43A6-9E67-FEE5A85E0AF4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09CF00-847C-4EB1-A95B-347EDBDB6A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347" y="1397952"/>
            <a:ext cx="10461625" cy="401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40" dirty="0">
                <a:latin typeface="Times New Roman"/>
                <a:cs typeface="Times New Roman"/>
              </a:rPr>
              <a:t>TË </a:t>
            </a:r>
            <a:r>
              <a:rPr sz="1800" b="1" spc="-20" dirty="0">
                <a:latin typeface="Times New Roman"/>
                <a:cs typeface="Times New Roman"/>
              </a:rPr>
              <a:t>DREJTËN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5" dirty="0">
                <a:latin typeface="Times New Roman"/>
                <a:cs typeface="Times New Roman"/>
              </a:rPr>
              <a:t>INFORMIMIT </a:t>
            </a:r>
            <a:r>
              <a:rPr sz="1800" b="1" spc="-55" dirty="0">
                <a:latin typeface="Times New Roman"/>
                <a:cs typeface="Times New Roman"/>
              </a:rPr>
              <a:t>Nr.</a:t>
            </a:r>
            <a:r>
              <a:rPr sz="1800" b="1" spc="2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119/2014.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buFont typeface="Arial"/>
              <a:buChar char="•"/>
              <a:tabLst>
                <a:tab pos="542290" algn="l"/>
              </a:tabLst>
            </a:pPr>
            <a:r>
              <a:rPr sz="2400" spc="-5" dirty="0">
                <a:latin typeface="Times New Roman"/>
                <a:cs typeface="Times New Roman"/>
              </a:rPr>
              <a:t>Ky </a:t>
            </a:r>
            <a:r>
              <a:rPr sz="240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rregullon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10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njohjes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spc="-5" dirty="0">
                <a:latin typeface="Times New Roman"/>
                <a:cs typeface="Times New Roman"/>
              </a:rPr>
              <a:t>informacionin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5" dirty="0">
                <a:latin typeface="Times New Roman"/>
                <a:cs typeface="Times New Roman"/>
              </a:rPr>
              <a:t>prodhohet </a:t>
            </a:r>
            <a:r>
              <a:rPr sz="2400" spc="-15" dirty="0">
                <a:latin typeface="Times New Roman"/>
                <a:cs typeface="Times New Roman"/>
              </a:rPr>
              <a:t>ose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mbahet</a:t>
            </a:r>
            <a:endParaRPr sz="2400" dirty="0">
              <a:latin typeface="Times New Roman"/>
              <a:cs typeface="Times New Roman"/>
            </a:endParaRPr>
          </a:p>
          <a:p>
            <a:pPr marL="541655" algn="just">
              <a:lnSpc>
                <a:spcPct val="100000"/>
              </a:lnSpc>
              <a:spcBef>
                <a:spcPts val="420"/>
              </a:spcBef>
            </a:pPr>
            <a:r>
              <a:rPr sz="2400" spc="-55" dirty="0">
                <a:latin typeface="Times New Roman"/>
                <a:cs typeface="Times New Roman"/>
              </a:rPr>
              <a:t>nga </a:t>
            </a:r>
            <a:r>
              <a:rPr sz="2400" spc="-10" dirty="0">
                <a:latin typeface="Times New Roman"/>
                <a:cs typeface="Times New Roman"/>
              </a:rPr>
              <a:t>autoritetet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publike.</a:t>
            </a:r>
            <a:endParaRPr sz="240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542290" algn="l"/>
              </a:tabLst>
            </a:pPr>
            <a:r>
              <a:rPr sz="2400" spc="-15" dirty="0">
                <a:latin typeface="Times New Roman"/>
                <a:cs typeface="Times New Roman"/>
              </a:rPr>
              <a:t>Rregullat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parashikuara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spc="-5" dirty="0">
                <a:latin typeface="Times New Roman"/>
                <a:cs typeface="Times New Roman"/>
              </a:rPr>
              <a:t>këtë </a:t>
            </a:r>
            <a:r>
              <a:rPr sz="2400" spc="-2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kanë për </a:t>
            </a:r>
            <a:r>
              <a:rPr sz="2400" dirty="0">
                <a:latin typeface="Times New Roman"/>
                <a:cs typeface="Times New Roman"/>
              </a:rPr>
              <a:t>qëllim </a:t>
            </a:r>
            <a:r>
              <a:rPr sz="2400" spc="-5" dirty="0">
                <a:latin typeface="Times New Roman"/>
                <a:cs typeface="Times New Roman"/>
              </a:rPr>
              <a:t>garantimin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15" dirty="0">
                <a:latin typeface="Times New Roman"/>
                <a:cs typeface="Times New Roman"/>
              </a:rPr>
              <a:t>njohjes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së</a:t>
            </a:r>
            <a:endParaRPr sz="2400" dirty="0">
              <a:latin typeface="Times New Roman"/>
              <a:cs typeface="Times New Roman"/>
            </a:endParaRPr>
          </a:p>
          <a:p>
            <a:pPr marL="541655" marR="5080" algn="just">
              <a:lnSpc>
                <a:spcPct val="114799"/>
              </a:lnSpc>
              <a:spcBef>
                <a:spcPts val="75"/>
              </a:spcBef>
            </a:pPr>
            <a:r>
              <a:rPr sz="2400" spc="-10" dirty="0">
                <a:latin typeface="Times New Roman"/>
                <a:cs typeface="Times New Roman"/>
              </a:rPr>
              <a:t>publikut </a:t>
            </a:r>
            <a:r>
              <a:rPr sz="2400" spc="-75" dirty="0">
                <a:latin typeface="Times New Roman"/>
                <a:cs typeface="Times New Roman"/>
              </a:rPr>
              <a:t>me </a:t>
            </a:r>
            <a:r>
              <a:rPr sz="2400" spc="-10" dirty="0">
                <a:latin typeface="Times New Roman"/>
                <a:cs typeface="Times New Roman"/>
              </a:rPr>
              <a:t>informacion,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spc="-10" dirty="0">
                <a:latin typeface="Times New Roman"/>
                <a:cs typeface="Times New Roman"/>
              </a:rPr>
              <a:t>kuadër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ushtrimit </a:t>
            </a:r>
            <a:r>
              <a:rPr sz="2400" dirty="0">
                <a:latin typeface="Times New Roman"/>
                <a:cs typeface="Times New Roman"/>
              </a:rPr>
              <a:t>të të </a:t>
            </a:r>
            <a:r>
              <a:rPr sz="2400" spc="-15" dirty="0">
                <a:latin typeface="Times New Roman"/>
                <a:cs typeface="Times New Roman"/>
              </a:rPr>
              <a:t>drejtave </a:t>
            </a:r>
            <a:r>
              <a:rPr sz="2400" spc="-30" dirty="0">
                <a:latin typeface="Times New Roman"/>
                <a:cs typeface="Times New Roman"/>
              </a:rPr>
              <a:t>dhe </a:t>
            </a:r>
            <a:r>
              <a:rPr sz="2400" spc="-10" dirty="0">
                <a:latin typeface="Times New Roman"/>
                <a:cs typeface="Times New Roman"/>
              </a:rPr>
              <a:t>lirive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10" dirty="0">
                <a:latin typeface="Times New Roman"/>
                <a:cs typeface="Times New Roman"/>
              </a:rPr>
              <a:t>individit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dirty="0">
                <a:latin typeface="Times New Roman"/>
                <a:cs typeface="Times New Roman"/>
              </a:rPr>
              <a:t>praktikë, </a:t>
            </a:r>
            <a:r>
              <a:rPr sz="2400" spc="-20" dirty="0">
                <a:latin typeface="Times New Roman"/>
                <a:cs typeface="Times New Roman"/>
              </a:rPr>
              <a:t>si </a:t>
            </a:r>
            <a:r>
              <a:rPr sz="2400" spc="-5" dirty="0">
                <a:latin typeface="Times New Roman"/>
                <a:cs typeface="Times New Roman"/>
              </a:rPr>
              <a:t>dhe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formimit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pikëpamjeve për gjendjen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10" dirty="0">
                <a:latin typeface="Times New Roman"/>
                <a:cs typeface="Times New Roman"/>
              </a:rPr>
              <a:t>shtetit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35" dirty="0">
                <a:latin typeface="Times New Roman"/>
                <a:cs typeface="Times New Roman"/>
              </a:rPr>
              <a:t>shoqërisë.</a:t>
            </a:r>
            <a:endParaRPr sz="240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542290" algn="l"/>
              </a:tabLst>
            </a:pPr>
            <a:r>
              <a:rPr sz="2400" spc="-5" dirty="0">
                <a:latin typeface="Times New Roman"/>
                <a:cs typeface="Times New Roman"/>
              </a:rPr>
              <a:t>Ky </a:t>
            </a:r>
            <a:r>
              <a:rPr sz="240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ka </a:t>
            </a:r>
            <a:r>
              <a:rPr sz="2400" spc="-10" dirty="0">
                <a:latin typeface="Times New Roman"/>
                <a:cs typeface="Times New Roman"/>
              </a:rPr>
              <a:t>për </a:t>
            </a:r>
            <a:r>
              <a:rPr sz="2400" spc="10" dirty="0">
                <a:latin typeface="Times New Roman"/>
                <a:cs typeface="Times New Roman"/>
              </a:rPr>
              <a:t>qëllim </a:t>
            </a:r>
            <a:r>
              <a:rPr sz="2400" spc="-10" dirty="0">
                <a:latin typeface="Times New Roman"/>
                <a:cs typeface="Times New Roman"/>
              </a:rPr>
              <a:t>edhe </a:t>
            </a:r>
            <a:r>
              <a:rPr sz="2400" spc="-5" dirty="0">
                <a:latin typeface="Times New Roman"/>
                <a:cs typeface="Times New Roman"/>
              </a:rPr>
              <a:t>nxitjen </a:t>
            </a:r>
            <a:r>
              <a:rPr sz="2400" dirty="0">
                <a:latin typeface="Times New Roman"/>
                <a:cs typeface="Times New Roman"/>
              </a:rPr>
              <a:t>e integritetit, të </a:t>
            </a:r>
            <a:r>
              <a:rPr sz="2400" spc="-5" dirty="0">
                <a:latin typeface="Times New Roman"/>
                <a:cs typeface="Times New Roman"/>
              </a:rPr>
              <a:t>transparencës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të</a:t>
            </a:r>
            <a:endParaRPr sz="2400" dirty="0">
              <a:latin typeface="Times New Roman"/>
              <a:cs typeface="Times New Roman"/>
            </a:endParaRPr>
          </a:p>
          <a:p>
            <a:pPr marL="541655" algn="just">
              <a:lnSpc>
                <a:spcPct val="100000"/>
              </a:lnSpc>
              <a:spcBef>
                <a:spcPts val="425"/>
              </a:spcBef>
            </a:pPr>
            <a:r>
              <a:rPr sz="2400" spc="-30" dirty="0">
                <a:latin typeface="Times New Roman"/>
                <a:cs typeface="Times New Roman"/>
              </a:rPr>
              <a:t>përgjegjshmërisë </a:t>
            </a:r>
            <a:r>
              <a:rPr sz="2400" spc="-60" dirty="0">
                <a:latin typeface="Times New Roman"/>
                <a:cs typeface="Times New Roman"/>
              </a:rPr>
              <a:t>së </a:t>
            </a:r>
            <a:r>
              <a:rPr sz="2400" spc="-15" dirty="0">
                <a:latin typeface="Times New Roman"/>
                <a:cs typeface="Times New Roman"/>
              </a:rPr>
              <a:t>autoriteteve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publike.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988C79EB-67CD-4737-B740-64118FE6EA0B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D1A1D-205B-4457-BC1D-AE6F8EC781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50" y="1612328"/>
            <a:ext cx="48590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 err="1">
                <a:latin typeface="Times New Roman"/>
                <a:cs typeface="Times New Roman"/>
              </a:rPr>
              <a:t>Përkufizimi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 </a:t>
            </a:r>
            <a:r>
              <a:rPr sz="1800" b="1" spc="-15" dirty="0">
                <a:latin typeface="Times New Roman"/>
                <a:cs typeface="Times New Roman"/>
              </a:rPr>
              <a:t>Informacionit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Publik: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2514601"/>
            <a:ext cx="10423525" cy="105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7145" algn="just">
              <a:lnSpc>
                <a:spcPct val="114700"/>
              </a:lnSpc>
              <a:spcBef>
                <a:spcPts val="100"/>
              </a:spcBef>
            </a:pP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“Informacion publik”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është çdo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dhënë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i="1" spc="-25" dirty="0">
                <a:latin typeface="Arial" panose="020B0604020202020204" pitchFamily="34" charset="0"/>
                <a:cs typeface="Arial" panose="020B0604020202020204" pitchFamily="34" charset="0"/>
              </a:rPr>
              <a:t>regjistruar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çfarëdo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lloj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forme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formati,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gjatë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ushtrimit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funksionit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publik,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pavarësisht nëse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është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përpiluar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z="2000" i="1" spc="-35" dirty="0">
                <a:latin typeface="Arial" panose="020B0604020202020204" pitchFamily="34" charset="0"/>
                <a:cs typeface="Arial" panose="020B0604020202020204" pitchFamily="34" charset="0"/>
              </a:rPr>
              <a:t>jo 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z="2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publi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17145" algn="just">
              <a:lnSpc>
                <a:spcPct val="114700"/>
              </a:lnSpc>
              <a:spcBef>
                <a:spcPts val="1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Pika 2: 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49B008D3-6FCC-4F70-8185-8E6633A10307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0600CA-97EA-4E4D-AB8C-659CA090F8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10896599" cy="2994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2860" algn="l">
              <a:lnSpc>
                <a:spcPct val="1147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Neni </a:t>
            </a:r>
            <a:r>
              <a:rPr lang="en-US" sz="2400" b="1" spc="-5" dirty="0">
                <a:latin typeface="Times New Roman"/>
                <a:cs typeface="Times New Roman"/>
              </a:rPr>
              <a:t>7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br>
              <a:rPr lang="en-US" sz="2400" b="1" dirty="0">
                <a:latin typeface="Times New Roman"/>
                <a:cs typeface="Times New Roman"/>
              </a:rPr>
            </a:br>
            <a:br>
              <a:rPr lang="en-US" sz="2400" b="1" dirty="0">
                <a:latin typeface="Times New Roman"/>
                <a:cs typeface="Times New Roman"/>
              </a:rPr>
            </a:br>
            <a:r>
              <a:rPr sz="2400" spc="-20" dirty="0" err="1"/>
              <a:t>Parashikon</a:t>
            </a:r>
            <a:r>
              <a:rPr sz="2400" spc="-20" dirty="0"/>
              <a:t> </a:t>
            </a:r>
            <a:r>
              <a:rPr sz="2400" spc="-30" dirty="0"/>
              <a:t>një </a:t>
            </a:r>
            <a:r>
              <a:rPr sz="2400" spc="-15" dirty="0"/>
              <a:t>kategori </a:t>
            </a:r>
            <a:r>
              <a:rPr sz="2400" dirty="0"/>
              <a:t>të </a:t>
            </a:r>
            <a:r>
              <a:rPr sz="2400" spc="-45" dirty="0"/>
              <a:t>dhënash </a:t>
            </a:r>
            <a:r>
              <a:rPr sz="2400" dirty="0"/>
              <a:t>të </a:t>
            </a:r>
            <a:r>
              <a:rPr sz="2400" spc="-10" dirty="0"/>
              <a:t>cilat </a:t>
            </a:r>
            <a:r>
              <a:rPr sz="2400" spc="-25" dirty="0"/>
              <a:t>bëhen </a:t>
            </a:r>
            <a:r>
              <a:rPr sz="2400" spc="-10" dirty="0"/>
              <a:t>publike </a:t>
            </a:r>
            <a:r>
              <a:rPr sz="2400" spc="-55" dirty="0"/>
              <a:t>nga  </a:t>
            </a:r>
            <a:r>
              <a:rPr sz="2400" spc="-20" dirty="0"/>
              <a:t>Institucioni/Autoriteti </a:t>
            </a:r>
            <a:r>
              <a:rPr sz="2400" spc="-10" dirty="0"/>
              <a:t>Publik </a:t>
            </a:r>
            <a:r>
              <a:rPr sz="2400" b="1" i="1" dirty="0">
                <a:latin typeface="Times New Roman"/>
                <a:cs typeface="Times New Roman"/>
              </a:rPr>
              <a:t>pa </a:t>
            </a:r>
            <a:r>
              <a:rPr sz="2400" b="1" i="1" spc="-25" dirty="0">
                <a:latin typeface="Times New Roman"/>
                <a:cs typeface="Times New Roman"/>
              </a:rPr>
              <a:t>qenë </a:t>
            </a:r>
            <a:r>
              <a:rPr sz="2400" b="1" i="1" spc="-20" dirty="0">
                <a:latin typeface="Times New Roman"/>
                <a:cs typeface="Times New Roman"/>
              </a:rPr>
              <a:t>nevoja </a:t>
            </a:r>
            <a:r>
              <a:rPr sz="2400" b="1" i="1" spc="-5" dirty="0">
                <a:latin typeface="Times New Roman"/>
                <a:cs typeface="Times New Roman"/>
              </a:rPr>
              <a:t>për </a:t>
            </a:r>
            <a:r>
              <a:rPr sz="2400" b="1" i="1" spc="-15" dirty="0">
                <a:latin typeface="Times New Roman"/>
                <a:cs typeface="Times New Roman"/>
              </a:rPr>
              <a:t>kërkesë </a:t>
            </a:r>
            <a:r>
              <a:rPr sz="2400" spc="-50" dirty="0"/>
              <a:t>nga </a:t>
            </a:r>
            <a:r>
              <a:rPr sz="2400" spc="-10" dirty="0"/>
              <a:t>Qytetari. </a:t>
            </a:r>
            <a:br>
              <a:rPr lang="en-US" sz="2400" spc="-10" dirty="0"/>
            </a:br>
            <a:r>
              <a:rPr sz="2400" spc="-25" dirty="0" err="1"/>
              <a:t>Këtu</a:t>
            </a:r>
            <a:r>
              <a:rPr sz="2400" spc="-25" dirty="0"/>
              <a:t> </a:t>
            </a:r>
            <a:r>
              <a:rPr sz="2400" spc="-20" dirty="0"/>
              <a:t>janë </a:t>
            </a:r>
            <a:r>
              <a:rPr sz="2400" spc="-25" dirty="0"/>
              <a:t>edhe  </a:t>
            </a:r>
            <a:r>
              <a:rPr sz="2400" spc="-30" dirty="0"/>
              <a:t>informacionet </a:t>
            </a:r>
            <a:r>
              <a:rPr sz="2400" dirty="0"/>
              <a:t>që </a:t>
            </a:r>
            <a:r>
              <a:rPr sz="2400" spc="-15" dirty="0"/>
              <a:t>lidhen </a:t>
            </a:r>
            <a:r>
              <a:rPr sz="2400" spc="-75" dirty="0"/>
              <a:t>me </a:t>
            </a:r>
            <a:r>
              <a:rPr sz="2400" spc="-40" dirty="0"/>
              <a:t>buxhetin, </a:t>
            </a:r>
            <a:r>
              <a:rPr sz="2400" spc="-20" dirty="0"/>
              <a:t>prokurimet </a:t>
            </a:r>
            <a:r>
              <a:rPr sz="2400" spc="-25" dirty="0"/>
              <a:t>dha </a:t>
            </a:r>
            <a:r>
              <a:rPr sz="2400" spc="-30" dirty="0"/>
              <a:t>auditimet </a:t>
            </a:r>
            <a:r>
              <a:rPr sz="2400" dirty="0"/>
              <a:t>e </a:t>
            </a:r>
            <a:r>
              <a:rPr sz="2400" spc="-35" dirty="0"/>
              <a:t>fondeve</a:t>
            </a:r>
            <a:r>
              <a:rPr sz="2400" spc="-20" dirty="0"/>
              <a:t> </a:t>
            </a:r>
            <a:r>
              <a:rPr sz="2400" spc="-10" dirty="0"/>
              <a:t>publike.</a:t>
            </a:r>
            <a:endParaRPr sz="2400" dirty="0">
              <a:latin typeface="Times New Roman"/>
              <a:cs typeface="Times New Roman"/>
            </a:endParaRPr>
          </a:p>
          <a:p>
            <a:pPr marR="2540" algn="l">
              <a:lnSpc>
                <a:spcPct val="100000"/>
              </a:lnSpc>
              <a:spcBef>
                <a:spcPts val="500"/>
              </a:spcBef>
            </a:pPr>
            <a:r>
              <a:rPr sz="2400" spc="-45" dirty="0"/>
              <a:t>Akses </a:t>
            </a:r>
            <a:r>
              <a:rPr sz="2400" dirty="0"/>
              <a:t>i </a:t>
            </a:r>
            <a:r>
              <a:rPr sz="2400" spc="-15" dirty="0"/>
              <a:t>Përforcuar</a:t>
            </a:r>
            <a:r>
              <a:rPr sz="2400" spc="-240" dirty="0"/>
              <a:t> </a:t>
            </a:r>
            <a:r>
              <a:rPr sz="2400" spc="-30" dirty="0"/>
              <a:t>Informacioni.</a:t>
            </a:r>
            <a:endParaRPr sz="2400" dirty="0"/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C3AD0B5F-FA73-430A-86DE-D1032EE8C2EE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DE09A-EEFF-43D5-8729-65FE6757B2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712" y="1185794"/>
            <a:ext cx="11458575" cy="62392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Times New Roman"/>
                <a:cs typeface="Times New Roman"/>
              </a:rPr>
              <a:t>Kategoritë </a:t>
            </a:r>
            <a:r>
              <a:rPr sz="2000" b="1" dirty="0">
                <a:latin typeface="Times New Roman"/>
                <a:cs typeface="Times New Roman"/>
              </a:rPr>
              <a:t>e </a:t>
            </a:r>
            <a:r>
              <a:rPr sz="2000" b="1" spc="-10" dirty="0">
                <a:latin typeface="Times New Roman"/>
                <a:cs typeface="Times New Roman"/>
              </a:rPr>
              <a:t>informacionit </a:t>
            </a:r>
            <a:r>
              <a:rPr sz="2000" b="1" spc="-15" dirty="0">
                <a:latin typeface="Times New Roman"/>
                <a:cs typeface="Times New Roman"/>
              </a:rPr>
              <a:t>që </a:t>
            </a:r>
            <a:r>
              <a:rPr sz="2000" b="1" spc="-5" dirty="0">
                <a:latin typeface="Times New Roman"/>
                <a:cs typeface="Times New Roman"/>
              </a:rPr>
              <a:t>bëhet </a:t>
            </a:r>
            <a:r>
              <a:rPr sz="2000" b="1" spc="-10" dirty="0">
                <a:latin typeface="Times New Roman"/>
                <a:cs typeface="Times New Roman"/>
              </a:rPr>
              <a:t>publik </a:t>
            </a:r>
            <a:r>
              <a:rPr sz="2000" b="1" spc="-15" dirty="0">
                <a:latin typeface="Times New Roman"/>
                <a:cs typeface="Times New Roman"/>
              </a:rPr>
              <a:t>pa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kërkesë: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1225" indent="-457200">
              <a:lnSpc>
                <a:spcPts val="1930"/>
              </a:lnSpc>
              <a:buAutoNum type="alphaLcParenR"/>
            </a:pP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përshkrim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strukturës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organizative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detyrave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tekstet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plota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konventave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ii)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ligjeve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iii)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akteve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nënligjore;iv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kodeve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sjelljes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v)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çdo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dokumenti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politikash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vi)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manualit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ndonjë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tjetër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lidhje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ushtrimin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prek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publikun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gjerë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duhen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ndjekur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bërë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kërkesë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adresën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postare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elektronike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depozitimin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ankimit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vendimit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përkatës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vendndodhjen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zyrave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orarin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punës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emrin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kontaktet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koordinatorit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drejtën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arsimin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kualifikimet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pagat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funksionarëve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cilët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kanë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detyrimin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deklarimin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pasurisë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dh)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mekanizmat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monitorues 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kontrollit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që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veprojnë mbi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k;</a:t>
            </a:r>
            <a:r>
              <a:rPr sz="2000" spc="5" dirty="0" err="1">
                <a:latin typeface="Arial" panose="020B0604020202020204" pitchFamily="34" charset="0"/>
                <a:cs typeface="Arial" panose="020B0604020202020204" pitchFamily="34" charset="0"/>
              </a:rPr>
              <a:t>raportet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auditimit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Kontrolli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Lartë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 Shtetit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subjekte </a:t>
            </a:r>
            <a:r>
              <a:rPr sz="2000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tjera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sz="2000" dirty="0">
              <a:latin typeface="+mj-lt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95510145-4D46-425D-A515-8C494CB6D88B}"/>
              </a:ext>
            </a:extLst>
          </p:cNvPr>
          <p:cNvSpPr/>
          <p:nvPr/>
        </p:nvSpPr>
        <p:spPr>
          <a:xfrm>
            <a:off x="10470235" y="218530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CA71F-BD39-4384-A383-0A611D627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030" y="5855998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349" y="704151"/>
            <a:ext cx="11437302" cy="4850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b="1" spc="5" dirty="0">
                <a:latin typeface="Arial" panose="020B0604020202020204" pitchFamily="34" charset="0"/>
                <a:cs typeface="Arial" panose="020B0604020202020204" pitchFamily="34" charset="0"/>
              </a:rPr>
              <a:t>Kategoritë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informacionit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që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bëhet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publik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b="1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latin typeface="Arial" panose="020B0604020202020204" pitchFamily="34" charset="0"/>
                <a:cs typeface="Arial" panose="020B0604020202020204" pitchFamily="34" charset="0"/>
              </a:rPr>
              <a:t>kërkesë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vazhdim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b="1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buxhetin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planin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shpenzimeve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0" dirty="0" err="1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vijim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vitet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kaluara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0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çdo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vjetor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zbatimin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buxhetit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ë)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prokurimit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apo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konkurruese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koncesionit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partneritetit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përkatësisht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sipas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parashikimeve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ligjit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85" dirty="0"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9643,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20.12.2006, 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prokurimin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ligjit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65" dirty="0"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125/2013, 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koncesionet</a:t>
            </a:r>
            <a:r>
              <a:rPr lang="en-US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partneretin</a:t>
            </a:r>
            <a:r>
              <a:rPr lang="en-US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çdo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mekanizëm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procedurë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bërjen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kërkesave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ankesave, </a:t>
            </a:r>
            <a:r>
              <a:rPr spc="2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lidhje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veprimet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mosveprimet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5" dirty="0" err="1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) çdo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mekanizëm apo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procedurë,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përmes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cilës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personat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interesuar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mund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paraqesin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mendimet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tyre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apo 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ndikojnë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çfarëdo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mënyre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tjetër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hartimin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ligjeve,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politikave publike apo ushtrimin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funksioneve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autoritetit  </a:t>
            </a:r>
            <a:r>
              <a:rPr spc="1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1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regjistri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përgjigjeve,</a:t>
            </a:r>
            <a:r>
              <a:rPr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sipas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nenit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këtij</a:t>
            </a:r>
            <a:r>
              <a:rPr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ligji;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6F0AD66-7437-425E-BCCC-80C614FBA48D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A37617-4EC9-4904-8D81-E116D6F70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522" y="1514355"/>
            <a:ext cx="10848975" cy="42424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25"/>
              </a:spcBef>
              <a:tabLst>
                <a:tab pos="8827770" algn="l"/>
              </a:tabLst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10 </a:t>
            </a:r>
            <a:r>
              <a:rPr sz="2400" spc="-15" dirty="0">
                <a:latin typeface="Times New Roman"/>
                <a:cs typeface="Times New Roman"/>
              </a:rPr>
              <a:t>Parashikon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5" dirty="0">
                <a:latin typeface="Times New Roman"/>
                <a:cs typeface="Times New Roman"/>
              </a:rPr>
              <a:t>çdo autoritet Publik </a:t>
            </a:r>
            <a:r>
              <a:rPr sz="2400" spc="-10" dirty="0">
                <a:latin typeface="Times New Roman"/>
                <a:cs typeface="Times New Roman"/>
              </a:rPr>
              <a:t>ka </a:t>
            </a:r>
            <a:r>
              <a:rPr sz="2400" spc="-25" dirty="0">
                <a:latin typeface="Times New Roman"/>
                <a:cs typeface="Times New Roman"/>
              </a:rPr>
              <a:t>një </a:t>
            </a:r>
            <a:r>
              <a:rPr sz="2400" spc="-15" dirty="0">
                <a:latin typeface="Times New Roman"/>
                <a:cs typeface="Times New Roman"/>
              </a:rPr>
              <a:t>person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përgjegjës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si	Koordinator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për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25"/>
              </a:spcBef>
            </a:pP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5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Informimit.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59690" marR="34925" indent="-30480" algn="just">
              <a:lnSpc>
                <a:spcPct val="114700"/>
              </a:lnSpc>
              <a:spcBef>
                <a:spcPts val="5"/>
              </a:spcBef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13, </a:t>
            </a:r>
            <a:r>
              <a:rPr sz="2400" spc="-10" dirty="0">
                <a:latin typeface="Times New Roman"/>
                <a:cs typeface="Times New Roman"/>
              </a:rPr>
              <a:t>Shërbimi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10" dirty="0">
                <a:latin typeface="Times New Roman"/>
                <a:cs typeface="Times New Roman"/>
              </a:rPr>
              <a:t>administratës </a:t>
            </a:r>
            <a:r>
              <a:rPr sz="2400" spc="-5" dirty="0">
                <a:latin typeface="Times New Roman"/>
                <a:cs typeface="Times New Roman"/>
              </a:rPr>
              <a:t>publike </a:t>
            </a:r>
            <a:r>
              <a:rPr sz="2400" spc="-15" dirty="0">
                <a:latin typeface="Times New Roman"/>
                <a:cs typeface="Times New Roman"/>
              </a:rPr>
              <a:t>është </a:t>
            </a:r>
            <a:r>
              <a:rPr sz="2400" dirty="0">
                <a:latin typeface="Times New Roman"/>
                <a:cs typeface="Times New Roman"/>
              </a:rPr>
              <a:t>pa </a:t>
            </a:r>
            <a:r>
              <a:rPr sz="2400" spc="-15" dirty="0">
                <a:latin typeface="Times New Roman"/>
                <a:cs typeface="Times New Roman"/>
              </a:rPr>
              <a:t>pagesë, </a:t>
            </a:r>
            <a:r>
              <a:rPr sz="2400" spc="-10" dirty="0">
                <a:latin typeface="Times New Roman"/>
                <a:cs typeface="Times New Roman"/>
              </a:rPr>
              <a:t>parashikohen </a:t>
            </a:r>
            <a:r>
              <a:rPr sz="2400" spc="-15" dirty="0">
                <a:latin typeface="Times New Roman"/>
                <a:cs typeface="Times New Roman"/>
              </a:rPr>
              <a:t>kosto </a:t>
            </a:r>
            <a:r>
              <a:rPr sz="2400" dirty="0">
                <a:latin typeface="Times New Roman"/>
                <a:cs typeface="Times New Roman"/>
              </a:rPr>
              <a:t>të të  </a:t>
            </a:r>
            <a:r>
              <a:rPr sz="2400" spc="-5" dirty="0">
                <a:latin typeface="Times New Roman"/>
                <a:cs typeface="Times New Roman"/>
              </a:rPr>
              <a:t>tarifës për </a:t>
            </a:r>
            <a:r>
              <a:rPr sz="2400" spc="-15" dirty="0">
                <a:latin typeface="Times New Roman"/>
                <a:cs typeface="Times New Roman"/>
              </a:rPr>
              <a:t>riprodhimin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informacionit. </a:t>
            </a:r>
            <a:r>
              <a:rPr sz="2400" spc="-55" dirty="0">
                <a:latin typeface="Times New Roman"/>
                <a:cs typeface="Times New Roman"/>
              </a:rPr>
              <a:t>Kjo </a:t>
            </a:r>
            <a:r>
              <a:rPr sz="2400" spc="-20" dirty="0">
                <a:latin typeface="Times New Roman"/>
                <a:cs typeface="Times New Roman"/>
              </a:rPr>
              <a:t>asnjëherë </a:t>
            </a:r>
            <a:r>
              <a:rPr sz="2400" dirty="0">
                <a:latin typeface="Times New Roman"/>
                <a:cs typeface="Times New Roman"/>
              </a:rPr>
              <a:t>më e </a:t>
            </a:r>
            <a:r>
              <a:rPr sz="2400" spc="-5" dirty="0">
                <a:latin typeface="Times New Roman"/>
                <a:cs typeface="Times New Roman"/>
              </a:rPr>
              <a:t>lartë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spc="-10" dirty="0">
                <a:latin typeface="Times New Roman"/>
                <a:cs typeface="Times New Roman"/>
              </a:rPr>
              <a:t>kosto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10" dirty="0">
                <a:latin typeface="Times New Roman"/>
                <a:cs typeface="Times New Roman"/>
              </a:rPr>
              <a:t>shpenzohet 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10" dirty="0">
                <a:latin typeface="Times New Roman"/>
                <a:cs typeface="Times New Roman"/>
              </a:rPr>
              <a:t>këtë </a:t>
            </a:r>
            <a:r>
              <a:rPr sz="2400" spc="-15" dirty="0">
                <a:latin typeface="Times New Roman"/>
                <a:cs typeface="Times New Roman"/>
              </a:rPr>
              <a:t>riprodhim </a:t>
            </a:r>
            <a:r>
              <a:rPr sz="2400" dirty="0">
                <a:latin typeface="Times New Roman"/>
                <a:cs typeface="Times New Roman"/>
              </a:rPr>
              <a:t>dhe me </a:t>
            </a:r>
            <a:r>
              <a:rPr sz="2400" spc="-5" dirty="0">
                <a:latin typeface="Times New Roman"/>
                <a:cs typeface="Times New Roman"/>
              </a:rPr>
              <a:t>tarifa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shqyrtuara </a:t>
            </a:r>
            <a:r>
              <a:rPr sz="2400" dirty="0">
                <a:latin typeface="Times New Roman"/>
                <a:cs typeface="Times New Roman"/>
              </a:rPr>
              <a:t>nga </a:t>
            </a:r>
            <a:r>
              <a:rPr sz="2400" spc="-15" dirty="0">
                <a:latin typeface="Times New Roman"/>
                <a:cs typeface="Times New Roman"/>
              </a:rPr>
              <a:t>Komisioneri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0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5" dirty="0">
                <a:latin typeface="Times New Roman"/>
                <a:cs typeface="Times New Roman"/>
              </a:rPr>
              <a:t>Informimit </a:t>
            </a:r>
            <a:r>
              <a:rPr sz="2400" dirty="0">
                <a:latin typeface="Times New Roman"/>
                <a:cs typeface="Times New Roman"/>
              </a:rPr>
              <a:t>dhe </a:t>
            </a:r>
            <a:r>
              <a:rPr sz="2400" spc="-5" dirty="0">
                <a:latin typeface="Times New Roman"/>
                <a:cs typeface="Times New Roman"/>
              </a:rPr>
              <a:t>Ministria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Financave.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16839" marR="104775" algn="just">
              <a:lnSpc>
                <a:spcPct val="117400"/>
              </a:lnSpc>
              <a:spcBef>
                <a:spcPts val="5"/>
              </a:spcBef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15 </a:t>
            </a:r>
            <a:r>
              <a:rPr sz="2400" spc="-20" dirty="0">
                <a:latin typeface="Times New Roman"/>
                <a:cs typeface="Times New Roman"/>
              </a:rPr>
              <a:t>rregullon </a:t>
            </a:r>
            <a:r>
              <a:rPr sz="2400" b="1" dirty="0">
                <a:latin typeface="Times New Roman"/>
                <a:cs typeface="Times New Roman"/>
              </a:rPr>
              <a:t>afatet </a:t>
            </a:r>
            <a:r>
              <a:rPr sz="2400" spc="-5" dirty="0">
                <a:latin typeface="Times New Roman"/>
                <a:cs typeface="Times New Roman"/>
              </a:rPr>
              <a:t>me </a:t>
            </a:r>
            <a:r>
              <a:rPr sz="2400" spc="-35" dirty="0">
                <a:latin typeface="Times New Roman"/>
                <a:cs typeface="Times New Roman"/>
              </a:rPr>
              <a:t>jo </a:t>
            </a:r>
            <a:r>
              <a:rPr sz="2400" spc="-5" dirty="0">
                <a:latin typeface="Times New Roman"/>
                <a:cs typeface="Times New Roman"/>
              </a:rPr>
              <a:t>më </a:t>
            </a:r>
            <a:r>
              <a:rPr sz="2400" spc="-10" dirty="0">
                <a:latin typeface="Times New Roman"/>
                <a:cs typeface="Times New Roman"/>
              </a:rPr>
              <a:t>shumë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b="1" dirty="0">
                <a:latin typeface="Times New Roman"/>
                <a:cs typeface="Times New Roman"/>
              </a:rPr>
              <a:t>10 </a:t>
            </a:r>
            <a:r>
              <a:rPr sz="2400" b="1" spc="-5" dirty="0">
                <a:latin typeface="Times New Roman"/>
                <a:cs typeface="Times New Roman"/>
              </a:rPr>
              <a:t>ditë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por </a:t>
            </a:r>
            <a:r>
              <a:rPr sz="2400" spc="-25" dirty="0">
                <a:latin typeface="Times New Roman"/>
                <a:cs typeface="Times New Roman"/>
              </a:rPr>
              <a:t>njeh </a:t>
            </a:r>
            <a:r>
              <a:rPr sz="2400" spc="-5" dirty="0">
                <a:latin typeface="Times New Roman"/>
                <a:cs typeface="Times New Roman"/>
              </a:rPr>
              <a:t>edhe </a:t>
            </a:r>
            <a:r>
              <a:rPr sz="2400" spc="-15" dirty="0">
                <a:latin typeface="Times New Roman"/>
                <a:cs typeface="Times New Roman"/>
              </a:rPr>
              <a:t>raste </a:t>
            </a:r>
            <a:r>
              <a:rPr sz="2400" spc="-10" dirty="0">
                <a:latin typeface="Times New Roman"/>
                <a:cs typeface="Times New Roman"/>
              </a:rPr>
              <a:t>specifike sipas  </a:t>
            </a:r>
            <a:r>
              <a:rPr sz="2400" spc="-5" dirty="0">
                <a:latin typeface="Times New Roman"/>
                <a:cs typeface="Times New Roman"/>
              </a:rPr>
              <a:t>volumit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punës me </a:t>
            </a:r>
            <a:r>
              <a:rPr sz="2400" spc="-10" dirty="0">
                <a:latin typeface="Times New Roman"/>
                <a:cs typeface="Times New Roman"/>
              </a:rPr>
              <a:t>maksimum </a:t>
            </a:r>
            <a:r>
              <a:rPr sz="2400" dirty="0">
                <a:latin typeface="Times New Roman"/>
                <a:cs typeface="Times New Roman"/>
              </a:rPr>
              <a:t>plus 5 </a:t>
            </a:r>
            <a:r>
              <a:rPr sz="2400" spc="-5" dirty="0">
                <a:latin typeface="Times New Roman"/>
                <a:cs typeface="Times New Roman"/>
              </a:rPr>
              <a:t>ditë. </a:t>
            </a:r>
            <a:r>
              <a:rPr sz="2400" spc="-60" dirty="0">
                <a:latin typeface="Times New Roman"/>
                <a:cs typeface="Times New Roman"/>
              </a:rPr>
              <a:t>Kjo </a:t>
            </a:r>
            <a:r>
              <a:rPr sz="2400" spc="-5" dirty="0">
                <a:latin typeface="Times New Roman"/>
                <a:cs typeface="Times New Roman"/>
              </a:rPr>
              <a:t>duke </a:t>
            </a:r>
            <a:r>
              <a:rPr sz="2400" spc="-15" dirty="0">
                <a:latin typeface="Times New Roman"/>
                <a:cs typeface="Times New Roman"/>
              </a:rPr>
              <a:t>bërë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njoftim.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E9BDECE0-D5A4-479B-BF36-A213C1A47E00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EA171B-3B54-42C5-B356-77DBCDE796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FC619E-AAC0-4DBD-B7C8-A993EC526137}"/>
              </a:ext>
            </a:extLst>
          </p:cNvPr>
          <p:cNvSpPr txBox="1"/>
          <p:nvPr/>
        </p:nvSpPr>
        <p:spPr>
          <a:xfrm>
            <a:off x="457200" y="413714"/>
            <a:ext cx="6098344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40" dirty="0">
                <a:latin typeface="Times New Roman"/>
                <a:cs typeface="Times New Roman"/>
              </a:rPr>
              <a:t>TË </a:t>
            </a:r>
            <a:r>
              <a:rPr lang="en-US" sz="1800" b="1" spc="-20" dirty="0">
                <a:latin typeface="Times New Roman"/>
                <a:cs typeface="Times New Roman"/>
              </a:rPr>
              <a:t>DREJTËN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5" dirty="0">
                <a:latin typeface="Times New Roman"/>
                <a:cs typeface="Times New Roman"/>
              </a:rPr>
              <a:t>INFORMIMIT </a:t>
            </a:r>
            <a:r>
              <a:rPr lang="en-US" sz="1800" b="1" spc="-55" dirty="0">
                <a:latin typeface="Times New Roman"/>
                <a:cs typeface="Times New Roman"/>
              </a:rPr>
              <a:t>Nr.</a:t>
            </a:r>
            <a:r>
              <a:rPr lang="en-US" sz="1800" b="1" spc="275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119/2014.</a:t>
            </a: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612" y="1985136"/>
            <a:ext cx="10512425" cy="255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25" marR="59690" algn="just">
              <a:lnSpc>
                <a:spcPct val="114799"/>
              </a:lnSpc>
              <a:spcBef>
                <a:spcPts val="95"/>
              </a:spcBef>
            </a:pPr>
            <a:r>
              <a:rPr sz="2400" b="1" spc="-10" dirty="0">
                <a:latin typeface="Times New Roman"/>
                <a:cs typeface="Times New Roman"/>
              </a:rPr>
              <a:t>Kreu </a:t>
            </a:r>
            <a:r>
              <a:rPr sz="2400" b="1" dirty="0">
                <a:latin typeface="Times New Roman"/>
                <a:cs typeface="Times New Roman"/>
              </a:rPr>
              <a:t>V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20" dirty="0">
                <a:latin typeface="Times New Roman"/>
                <a:cs typeface="Times New Roman"/>
              </a:rPr>
              <a:t>Ligjit Parashikon </a:t>
            </a:r>
            <a:r>
              <a:rPr sz="2400" i="1" spc="-10" dirty="0">
                <a:latin typeface="Times New Roman"/>
                <a:cs typeface="Times New Roman"/>
              </a:rPr>
              <a:t>sanksione </a:t>
            </a:r>
            <a:r>
              <a:rPr sz="2400" spc="-25" dirty="0">
                <a:latin typeface="Times New Roman"/>
                <a:cs typeface="Times New Roman"/>
              </a:rPr>
              <a:t>dhe </a:t>
            </a:r>
            <a:r>
              <a:rPr sz="2400" spc="-30" dirty="0">
                <a:latin typeface="Times New Roman"/>
                <a:cs typeface="Times New Roman"/>
              </a:rPr>
              <a:t>Kundravajtje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50" dirty="0">
                <a:latin typeface="Times New Roman"/>
                <a:cs typeface="Times New Roman"/>
              </a:rPr>
              <a:t>mos </a:t>
            </a:r>
            <a:r>
              <a:rPr sz="2400" spc="-15" dirty="0">
                <a:latin typeface="Times New Roman"/>
                <a:cs typeface="Times New Roman"/>
              </a:rPr>
              <a:t>respektim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afatit </a:t>
            </a:r>
            <a:r>
              <a:rPr sz="2400" dirty="0">
                <a:latin typeface="Times New Roman"/>
                <a:cs typeface="Times New Roman"/>
              </a:rPr>
              <a:t>të  </a:t>
            </a:r>
            <a:r>
              <a:rPr sz="2400" spc="-30" dirty="0">
                <a:latin typeface="Times New Roman"/>
                <a:cs typeface="Times New Roman"/>
              </a:rPr>
              <a:t>Kërkesës </a:t>
            </a:r>
            <a:r>
              <a:rPr sz="2400" spc="-35" dirty="0">
                <a:latin typeface="Times New Roman"/>
                <a:cs typeface="Times New Roman"/>
              </a:rPr>
              <a:t>(si </a:t>
            </a:r>
            <a:r>
              <a:rPr sz="2400" spc="-30" dirty="0">
                <a:latin typeface="Times New Roman"/>
                <a:cs typeface="Times New Roman"/>
              </a:rPr>
              <a:t>shkelje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administrative).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4799"/>
              </a:lnSpc>
            </a:pPr>
            <a:r>
              <a:rPr sz="2400" spc="-25" dirty="0">
                <a:latin typeface="Times New Roman"/>
                <a:cs typeface="Times New Roman"/>
              </a:rPr>
              <a:t>Institucioni </a:t>
            </a:r>
            <a:r>
              <a:rPr sz="2400" dirty="0">
                <a:latin typeface="Times New Roman"/>
                <a:cs typeface="Times New Roman"/>
              </a:rPr>
              <a:t>ku </a:t>
            </a:r>
            <a:r>
              <a:rPr sz="2400" spc="-10" dirty="0">
                <a:latin typeface="Times New Roman"/>
                <a:cs typeface="Times New Roman"/>
              </a:rPr>
              <a:t>qytetari </a:t>
            </a:r>
            <a:r>
              <a:rPr sz="2400" spc="-25" dirty="0">
                <a:latin typeface="Times New Roman"/>
                <a:cs typeface="Times New Roman"/>
              </a:rPr>
              <a:t>ankohet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25" dirty="0">
                <a:latin typeface="Times New Roman"/>
                <a:cs typeface="Times New Roman"/>
              </a:rPr>
              <a:t>mosrespektim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5" dirty="0">
                <a:latin typeface="Times New Roman"/>
                <a:cs typeface="Times New Roman"/>
              </a:rPr>
              <a:t>ankesës </a:t>
            </a:r>
            <a:r>
              <a:rPr sz="2400" spc="-40" dirty="0">
                <a:latin typeface="Times New Roman"/>
                <a:cs typeface="Times New Roman"/>
              </a:rPr>
              <a:t>është </a:t>
            </a:r>
            <a:r>
              <a:rPr sz="2400" b="1" i="1" spc="-20" dirty="0">
                <a:latin typeface="Times New Roman"/>
                <a:cs typeface="Times New Roman"/>
              </a:rPr>
              <a:t>Komisioneri </a:t>
            </a:r>
            <a:r>
              <a:rPr sz="2400" b="1" i="1" spc="-5" dirty="0">
                <a:latin typeface="Times New Roman"/>
                <a:cs typeface="Times New Roman"/>
              </a:rPr>
              <a:t>për </a:t>
            </a:r>
            <a:r>
              <a:rPr sz="2400" b="1" i="1" dirty="0">
                <a:latin typeface="Times New Roman"/>
                <a:cs typeface="Times New Roman"/>
              </a:rPr>
              <a:t>të  </a:t>
            </a:r>
            <a:r>
              <a:rPr sz="2400" b="1" i="1" spc="-10" dirty="0">
                <a:latin typeface="Times New Roman"/>
                <a:cs typeface="Times New Roman"/>
              </a:rPr>
              <a:t>Drejtën </a:t>
            </a:r>
            <a:r>
              <a:rPr sz="2400" b="1" i="1" dirty="0">
                <a:latin typeface="Times New Roman"/>
                <a:cs typeface="Times New Roman"/>
              </a:rPr>
              <a:t>e </a:t>
            </a:r>
            <a:r>
              <a:rPr sz="2400" b="1" i="1" spc="-25" dirty="0">
                <a:latin typeface="Times New Roman"/>
                <a:cs typeface="Times New Roman"/>
              </a:rPr>
              <a:t>Informimit. </a:t>
            </a:r>
            <a:r>
              <a:rPr sz="2400" spc="-75" dirty="0">
                <a:latin typeface="Times New Roman"/>
                <a:cs typeface="Times New Roman"/>
              </a:rPr>
              <a:t>Vendimet </a:t>
            </a:r>
            <a:r>
              <a:rPr sz="2400" spc="-30" dirty="0">
                <a:latin typeface="Times New Roman"/>
                <a:cs typeface="Times New Roman"/>
              </a:rPr>
              <a:t>komisionerit </a:t>
            </a:r>
            <a:r>
              <a:rPr sz="2400" spc="-25" dirty="0">
                <a:latin typeface="Times New Roman"/>
                <a:cs typeface="Times New Roman"/>
              </a:rPr>
              <a:t>janë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40" dirty="0">
                <a:latin typeface="Times New Roman"/>
                <a:cs typeface="Times New Roman"/>
              </a:rPr>
              <a:t>ankimueshme në </a:t>
            </a:r>
            <a:r>
              <a:rPr sz="2400" spc="-15" dirty="0">
                <a:latin typeface="Times New Roman"/>
                <a:cs typeface="Times New Roman"/>
              </a:rPr>
              <a:t>Gjykatën  </a:t>
            </a:r>
            <a:r>
              <a:rPr sz="2400" spc="-30" dirty="0">
                <a:latin typeface="Times New Roman"/>
                <a:cs typeface="Times New Roman"/>
              </a:rPr>
              <a:t>Administrative.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52075E6-1FC5-4DFE-81E9-48F26E4F9B8B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84A4C8-2632-4246-A580-4D5431C4D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F37795-F541-4301-AC1D-799F4D48B651}"/>
              </a:ext>
            </a:extLst>
          </p:cNvPr>
          <p:cNvSpPr txBox="1"/>
          <p:nvPr/>
        </p:nvSpPr>
        <p:spPr>
          <a:xfrm>
            <a:off x="457200" y="413714"/>
            <a:ext cx="6098344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40" dirty="0">
                <a:latin typeface="Times New Roman"/>
                <a:cs typeface="Times New Roman"/>
              </a:rPr>
              <a:t>TË </a:t>
            </a:r>
            <a:r>
              <a:rPr lang="en-US" sz="1800" b="1" spc="-20" dirty="0">
                <a:latin typeface="Times New Roman"/>
                <a:cs typeface="Times New Roman"/>
              </a:rPr>
              <a:t>DREJTËN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5" dirty="0">
                <a:latin typeface="Times New Roman"/>
                <a:cs typeface="Times New Roman"/>
              </a:rPr>
              <a:t>INFORMIMIT </a:t>
            </a:r>
            <a:r>
              <a:rPr lang="en-US" sz="1800" b="1" spc="-55" dirty="0">
                <a:latin typeface="Times New Roman"/>
                <a:cs typeface="Times New Roman"/>
              </a:rPr>
              <a:t>Nr.</a:t>
            </a:r>
            <a:r>
              <a:rPr lang="en-US" sz="1800" b="1" spc="275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119/2014.</a:t>
            </a: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1699</Words>
  <Application>Microsoft Office PowerPoint</Application>
  <PresentationFormat>Widescreen</PresentationFormat>
  <Paragraphs>130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Carlito</vt:lpstr>
      <vt:lpstr>Times New Roman</vt:lpstr>
      <vt:lpstr>Office Theme</vt:lpstr>
      <vt:lpstr>PowerPoint Presentation</vt:lpstr>
      <vt:lpstr>1. Ligji për të Drejtën  e Informimit Nr. 119/2014</vt:lpstr>
      <vt:lpstr>PowerPoint Presentation</vt:lpstr>
      <vt:lpstr>PowerPoint Presentation</vt:lpstr>
      <vt:lpstr>Neni 7   Parashikon një kategori të dhënash të cilat bëhen publike nga  Institucioni/Autoriteti Publik pa qenë nevoja për kërkesë nga Qytetari.  Këtu janë edhe  informacionet që lidhen me buxhetin, prokurimet dha auditimet e fondeve publike. Akses i Përforcuar Informacioni.</vt:lpstr>
      <vt:lpstr>PowerPoint Presentation</vt:lpstr>
      <vt:lpstr>PowerPoint Presentation</vt:lpstr>
      <vt:lpstr>PowerPoint Presentation</vt:lpstr>
      <vt:lpstr>PowerPoint Presentation</vt:lpstr>
      <vt:lpstr>LIGJI NR. 68/2017 PËR FINANCAT E QEVERISJES VENDORE</vt:lpstr>
      <vt:lpstr>PowerPoint Presentation</vt:lpstr>
      <vt:lpstr>PowerPoint Presentation</vt:lpstr>
      <vt:lpstr>Neni 5 Parime dhe rregulla të disiplinës fiskale dhe të financimit të funksioneve vendore.   Në menaxhimin e  financave  vendore,  njësitë e vetëqeverisjes vendore ndjekin parimet e  përcaktuara në ligjin për menaxhimin e sistemit buxhetor në Republikën e Shqipërisë dhe  në këto parime:</vt:lpstr>
      <vt:lpstr>Konsultim publik</vt:lpstr>
      <vt:lpstr>PowerPoint Presentation</vt:lpstr>
      <vt:lpstr>PowerPoint Presentation</vt:lpstr>
      <vt:lpstr>PowerPoint Presentation</vt:lpstr>
      <vt:lpstr>Pyetje &amp; Diskutime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Blerina</dc:creator>
  <cp:lastModifiedBy>Blerina</cp:lastModifiedBy>
  <cp:revision>18</cp:revision>
  <dcterms:created xsi:type="dcterms:W3CDTF">2021-10-01T07:54:59Z</dcterms:created>
  <dcterms:modified xsi:type="dcterms:W3CDTF">2021-10-22T23:55:57Z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LastSaved">
    <vt:filetime>2021-10-01T00:00:00Z</vt:filetime>
  </property>
</Properties>
</file>