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1" r:id="rId10"/>
    <p:sldId id="272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it-IT" sz="6600" b="1" dirty="0" smtClean="0">
                <a:latin typeface="Jokerman" panose="04090605060D06020702" pitchFamily="82" charset="0"/>
              </a:rPr>
              <a:t>Sunshine </a:t>
            </a:r>
            <a:r>
              <a:rPr lang="it-IT" sz="6600" b="1" dirty="0" err="1" smtClean="0">
                <a:latin typeface="Jokerman" panose="04090605060D06020702" pitchFamily="82" charset="0"/>
              </a:rPr>
              <a:t>Pirates</a:t>
            </a:r>
            <a:endParaRPr lang="sq-AL" sz="6600" b="1" dirty="0">
              <a:latin typeface="Jokerman" panose="04090605060D06020702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171" y="1905000"/>
            <a:ext cx="2882993" cy="31733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342900" dir="8520000" algn="ctr" rotWithShape="0">
              <a:srgbClr val="000000">
                <a:alpha val="34000"/>
              </a:srgbClr>
            </a:outerShdw>
            <a:reflection blurRad="12700" stA="38000" endPos="64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583525" y="2337520"/>
            <a:ext cx="24172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Team:</a:t>
            </a:r>
          </a:p>
          <a:p>
            <a:endParaRPr lang="it-IT" sz="2400" b="1" dirty="0" smtClean="0"/>
          </a:p>
          <a:p>
            <a:pPr>
              <a:lnSpc>
                <a:spcPct val="150000"/>
              </a:lnSpc>
            </a:pPr>
            <a:r>
              <a:rPr lang="it-IT" sz="2400" b="1" dirty="0" err="1" smtClean="0"/>
              <a:t>Luçiana</a:t>
            </a:r>
            <a:r>
              <a:rPr lang="it-IT" sz="2400" b="1" dirty="0" smtClean="0"/>
              <a:t> Fani</a:t>
            </a:r>
          </a:p>
          <a:p>
            <a:pPr>
              <a:lnSpc>
                <a:spcPct val="150000"/>
              </a:lnSpc>
            </a:pPr>
            <a:r>
              <a:rPr lang="it-IT" sz="2400" b="1" dirty="0" smtClean="0"/>
              <a:t>Elinda Guri</a:t>
            </a:r>
          </a:p>
          <a:p>
            <a:pPr>
              <a:lnSpc>
                <a:spcPct val="150000"/>
              </a:lnSpc>
            </a:pPr>
            <a:r>
              <a:rPr lang="it-IT" sz="2400" b="1" dirty="0" err="1" smtClean="0"/>
              <a:t>Ylldise</a:t>
            </a:r>
            <a:r>
              <a:rPr lang="it-IT" sz="2400" b="1" dirty="0"/>
              <a:t> </a:t>
            </a:r>
            <a:r>
              <a:rPr lang="it-IT" sz="2400" b="1" dirty="0" err="1" smtClean="0"/>
              <a:t>Brahimi</a:t>
            </a:r>
            <a:endParaRPr lang="it-IT" sz="2400" b="1" dirty="0" smtClean="0"/>
          </a:p>
          <a:p>
            <a:pPr>
              <a:lnSpc>
                <a:spcPct val="150000"/>
              </a:lnSpc>
            </a:pPr>
            <a:r>
              <a:rPr lang="it-IT" sz="2400" b="1" dirty="0" smtClean="0"/>
              <a:t>Mirton </a:t>
            </a:r>
            <a:r>
              <a:rPr lang="it-IT" sz="2400" b="1" dirty="0" err="1" smtClean="0"/>
              <a:t>Resuli</a:t>
            </a:r>
            <a:endParaRPr lang="sq-AL" sz="2400" b="1" dirty="0"/>
          </a:p>
        </p:txBody>
      </p:sp>
    </p:spTree>
    <p:extLst>
      <p:ext uri="{BB962C8B-B14F-4D97-AF65-F5344CB8AC3E}">
        <p14:creationId xmlns:p14="http://schemas.microsoft.com/office/powerpoint/2010/main" val="368999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1875" y="226330"/>
            <a:ext cx="2169576" cy="652240"/>
          </a:xfrm>
        </p:spPr>
        <p:txBody>
          <a:bodyPr/>
          <a:lstStyle/>
          <a:p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>The Help</a:t>
            </a:r>
            <a:endParaRPr lang="sq-A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39" t="2778" r="19619" b="5277"/>
          <a:stretch/>
        </p:blipFill>
        <p:spPr>
          <a:xfrm>
            <a:off x="2103093" y="878570"/>
            <a:ext cx="2909181" cy="57317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337" y="1411971"/>
            <a:ext cx="4702072" cy="3045729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5334000" y="3086100"/>
            <a:ext cx="1485900" cy="723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00943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609600"/>
            <a:ext cx="8764588" cy="95250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accent6">
                    <a:lumMod val="50000"/>
                  </a:schemeClr>
                </a:solidFill>
              </a:rPr>
              <a:t>The </a:t>
            </a:r>
            <a:r>
              <a:rPr lang="it-IT" b="1" dirty="0" err="1">
                <a:solidFill>
                  <a:schemeClr val="accent6">
                    <a:lumMod val="50000"/>
                  </a:schemeClr>
                </a:solidFill>
              </a:rPr>
              <a:t>role</a:t>
            </a:r>
            <a:r>
              <a:rPr lang="it-IT" b="1" dirty="0">
                <a:solidFill>
                  <a:schemeClr val="accent6">
                    <a:lumMod val="50000"/>
                  </a:schemeClr>
                </a:solidFill>
              </a:rPr>
              <a:t> of </a:t>
            </a:r>
            <a:r>
              <a:rPr lang="it-IT" b="1" dirty="0" err="1">
                <a:solidFill>
                  <a:schemeClr val="accent6">
                    <a:lumMod val="50000"/>
                  </a:schemeClr>
                </a:solidFill>
              </a:rPr>
              <a:t>Civil</a:t>
            </a:r>
            <a:r>
              <a:rPr lang="it-IT" b="1" dirty="0">
                <a:solidFill>
                  <a:schemeClr val="accent6">
                    <a:lumMod val="50000"/>
                  </a:schemeClr>
                </a:solidFill>
              </a:rPr>
              <a:t> Society</a:t>
            </a:r>
            <a:r>
              <a:rPr lang="sq-AL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sq-AL" b="1" dirty="0">
                <a:solidFill>
                  <a:schemeClr val="accent6">
                    <a:lumMod val="50000"/>
                  </a:schemeClr>
                </a:solidFill>
              </a:rPr>
            </a:br>
            <a:endParaRPr lang="sq-A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2108200"/>
            <a:ext cx="8915398" cy="3801710"/>
          </a:xfrm>
        </p:spPr>
        <p:txBody>
          <a:bodyPr>
            <a:normAutofit fontScale="92500" lnSpcReduction="20000"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Identify the </a:t>
            </a:r>
            <a:r>
              <a:rPr lang="en-GB" sz="48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stakeholders;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 </a:t>
            </a:r>
            <a:r>
              <a:rPr lang="en-GB" sz="4800" dirty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Awareness campaign</a:t>
            </a:r>
            <a:r>
              <a:rPr lang="en-GB" sz="48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Create </a:t>
            </a:r>
            <a:r>
              <a:rPr lang="en-GB" sz="4800" dirty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network among different donors</a:t>
            </a:r>
            <a:r>
              <a:rPr lang="en-GB" sz="48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;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Managing </a:t>
            </a:r>
            <a:r>
              <a:rPr lang="en-GB" sz="4800" dirty="0">
                <a:solidFill>
                  <a:prstClr val="black">
                    <a:lumMod val="85000"/>
                    <a:lumOff val="15000"/>
                  </a:prstClr>
                </a:solidFill>
                <a:ea typeface="+mj-ea"/>
                <a:cs typeface="+mj-cs"/>
              </a:rPr>
              <a:t>and evaluating the process.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1631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6249" y="1761565"/>
            <a:ext cx="8915399" cy="3365440"/>
          </a:xfrm>
        </p:spPr>
        <p:txBody>
          <a:bodyPr>
            <a:normAutofit/>
          </a:bodyPr>
          <a:lstStyle/>
          <a:p>
            <a:r>
              <a:rPr lang="en-GB" dirty="0" smtClean="0"/>
              <a:t>Last years in Albania, and not only, is increasing the number of families…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689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dir="in"/>
      </p:transition>
    </mc:Choice>
    <mc:Fallback>
      <p:transition spd="slow">
        <p:split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378" y="728884"/>
            <a:ext cx="8911687" cy="1280890"/>
          </a:xfrm>
        </p:spPr>
        <p:txBody>
          <a:bodyPr anchor="ctr">
            <a:normAutofit/>
          </a:bodyPr>
          <a:lstStyle/>
          <a:p>
            <a:pPr algn="ctr"/>
            <a:r>
              <a:rPr lang="it-IT" sz="5400" dirty="0" smtClean="0"/>
              <a:t>…with just </a:t>
            </a:r>
            <a:r>
              <a:rPr lang="it-IT" sz="5400" dirty="0" err="1" smtClean="0"/>
              <a:t>one</a:t>
            </a:r>
            <a:r>
              <a:rPr lang="it-IT" sz="5400" dirty="0" smtClean="0"/>
              <a:t> </a:t>
            </a:r>
            <a:r>
              <a:rPr lang="it-IT" sz="5400" dirty="0" err="1" smtClean="0"/>
              <a:t>member</a:t>
            </a:r>
            <a:r>
              <a:rPr lang="it-IT" sz="5400" dirty="0" smtClean="0"/>
              <a:t>!</a:t>
            </a:r>
            <a:endParaRPr lang="sq-AL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5"/>
          <a:stretch/>
        </p:blipFill>
        <p:spPr>
          <a:xfrm>
            <a:off x="7534275" y="2128837"/>
            <a:ext cx="4362450" cy="45196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8465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9059" y="1796244"/>
            <a:ext cx="8765241" cy="3461556"/>
          </a:xfrm>
        </p:spPr>
        <p:txBody>
          <a:bodyPr anchor="ctr">
            <a:noAutofit/>
          </a:bodyPr>
          <a:lstStyle/>
          <a:p>
            <a:pPr algn="ctr"/>
            <a:r>
              <a:rPr lang="it-IT" sz="4400" dirty="0" err="1" smtClean="0"/>
              <a:t>According</a:t>
            </a:r>
            <a:r>
              <a:rPr lang="it-IT" sz="4400" dirty="0" smtClean="0"/>
              <a:t> to INSTAT, </a:t>
            </a:r>
            <a:r>
              <a:rPr lang="it-IT" sz="4400" dirty="0" err="1" smtClean="0"/>
              <a:t>there</a:t>
            </a:r>
            <a:r>
              <a:rPr lang="it-IT" sz="4400" dirty="0" smtClean="0"/>
              <a:t> are </a:t>
            </a:r>
            <a:r>
              <a:rPr lang="it-IT" sz="4400" dirty="0" err="1" smtClean="0"/>
              <a:t>almost</a:t>
            </a:r>
            <a:r>
              <a:rPr lang="it-IT" sz="4400" dirty="0" smtClean="0"/>
              <a:t> 6000 families with </a:t>
            </a:r>
            <a:r>
              <a:rPr lang="it-IT" sz="4400" dirty="0" err="1" smtClean="0"/>
              <a:t>one</a:t>
            </a:r>
            <a:r>
              <a:rPr lang="it-IT" sz="4400" dirty="0" smtClean="0"/>
              <a:t> </a:t>
            </a:r>
            <a:r>
              <a:rPr lang="it-IT" sz="4400" dirty="0" err="1" smtClean="0"/>
              <a:t>member</a:t>
            </a:r>
            <a:r>
              <a:rPr lang="it-IT" sz="4400" dirty="0" smtClean="0"/>
              <a:t>!</a:t>
            </a:r>
            <a:br>
              <a:rPr lang="it-IT" sz="4400" dirty="0" smtClean="0"/>
            </a:br>
            <a:r>
              <a:rPr lang="it-IT" sz="4400" dirty="0" err="1" smtClean="0"/>
              <a:t>Not</a:t>
            </a:r>
            <a:r>
              <a:rPr lang="it-IT" sz="4400" dirty="0" smtClean="0"/>
              <a:t> </a:t>
            </a:r>
            <a:r>
              <a:rPr lang="it-IT" sz="4400" dirty="0" err="1" smtClean="0"/>
              <a:t>considering</a:t>
            </a:r>
            <a:r>
              <a:rPr lang="it-IT" sz="4400" dirty="0" smtClean="0"/>
              <a:t> </a:t>
            </a:r>
            <a:r>
              <a:rPr lang="it-IT" sz="4400" dirty="0" err="1" smtClean="0"/>
              <a:t>those</a:t>
            </a:r>
            <a:r>
              <a:rPr lang="it-IT" sz="4400" dirty="0" smtClean="0"/>
              <a:t> </a:t>
            </a:r>
            <a:r>
              <a:rPr lang="it-IT" sz="4400" dirty="0" err="1" smtClean="0"/>
              <a:t>who</a:t>
            </a:r>
            <a:r>
              <a:rPr lang="it-IT" sz="4400" dirty="0" smtClean="0"/>
              <a:t> are </a:t>
            </a:r>
            <a:r>
              <a:rPr lang="it-IT" sz="4400" dirty="0" err="1" smtClean="0"/>
              <a:t>not</a:t>
            </a:r>
            <a:r>
              <a:rPr lang="it-IT" sz="4400" dirty="0" smtClean="0"/>
              <a:t> </a:t>
            </a:r>
            <a:r>
              <a:rPr lang="it-IT" sz="4400" dirty="0" err="1" smtClean="0"/>
              <a:t>declared</a:t>
            </a:r>
            <a:r>
              <a:rPr lang="it-IT" sz="4400" dirty="0" smtClean="0"/>
              <a:t> </a:t>
            </a:r>
            <a:r>
              <a:rPr lang="it-IT" sz="4400" dirty="0" err="1" smtClean="0"/>
              <a:t>as</a:t>
            </a:r>
            <a:r>
              <a:rPr lang="it-IT" sz="4400" dirty="0" smtClean="0"/>
              <a:t> living alone… </a:t>
            </a:r>
            <a:endParaRPr lang="sq-AL" sz="4400" dirty="0"/>
          </a:p>
        </p:txBody>
      </p:sp>
    </p:spTree>
    <p:extLst>
      <p:ext uri="{BB962C8B-B14F-4D97-AF65-F5344CB8AC3E}">
        <p14:creationId xmlns:p14="http://schemas.microsoft.com/office/powerpoint/2010/main" val="1238766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2889" y="2587381"/>
            <a:ext cx="8911687" cy="1280890"/>
          </a:xfrm>
        </p:spPr>
        <p:txBody>
          <a:bodyPr>
            <a:noAutofit/>
          </a:bodyPr>
          <a:lstStyle/>
          <a:p>
            <a:r>
              <a:rPr lang="it-IT" sz="4400" dirty="0" smtClean="0"/>
              <a:t>For </a:t>
            </a:r>
            <a:r>
              <a:rPr lang="it-IT" sz="4400" dirty="0" err="1" smtClean="0"/>
              <a:t>this</a:t>
            </a:r>
            <a:r>
              <a:rPr lang="it-IT" sz="4400" dirty="0" smtClean="0"/>
              <a:t> </a:t>
            </a:r>
            <a:r>
              <a:rPr lang="it-IT" sz="4400" dirty="0" err="1" smtClean="0"/>
              <a:t>reason</a:t>
            </a:r>
            <a:r>
              <a:rPr lang="it-IT" sz="4400" dirty="0" smtClean="0"/>
              <a:t>, </a:t>
            </a:r>
            <a:r>
              <a:rPr lang="it-IT" sz="4400" dirty="0" err="1" smtClean="0"/>
              <a:t>this</a:t>
            </a:r>
            <a:r>
              <a:rPr lang="it-IT" sz="4400" dirty="0" smtClean="0"/>
              <a:t> target </a:t>
            </a:r>
            <a:r>
              <a:rPr lang="it-IT" sz="4400" dirty="0" err="1" smtClean="0"/>
              <a:t>group</a:t>
            </a:r>
            <a:r>
              <a:rPr lang="it-IT" sz="4400" dirty="0" smtClean="0"/>
              <a:t> </a:t>
            </a:r>
            <a:r>
              <a:rPr lang="it-IT" sz="4400" dirty="0" err="1" smtClean="0"/>
              <a:t>needs</a:t>
            </a:r>
            <a:r>
              <a:rPr lang="it-IT" sz="4400" dirty="0" smtClean="0"/>
              <a:t>… </a:t>
            </a:r>
            <a:endParaRPr lang="sq-AL" sz="4400" dirty="0"/>
          </a:p>
        </p:txBody>
      </p:sp>
    </p:spTree>
    <p:extLst>
      <p:ext uri="{BB962C8B-B14F-4D97-AF65-F5344CB8AC3E}">
        <p14:creationId xmlns:p14="http://schemas.microsoft.com/office/powerpoint/2010/main" val="285984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8449" y="389907"/>
            <a:ext cx="8710985" cy="1934194"/>
          </a:xfrm>
        </p:spPr>
        <p:txBody>
          <a:bodyPr>
            <a:noAutofit/>
          </a:bodyPr>
          <a:lstStyle/>
          <a:p>
            <a:pPr algn="ctr"/>
            <a:r>
              <a:rPr lang="it-IT" sz="5400" b="1" dirty="0" smtClean="0">
                <a:solidFill>
                  <a:schemeClr val="accent6">
                    <a:lumMod val="50000"/>
                  </a:schemeClr>
                </a:solidFill>
              </a:rPr>
              <a:t>The WANA </a:t>
            </a:r>
            <a:r>
              <a:rPr lang="it-IT" sz="5400" b="1" dirty="0" err="1" smtClean="0">
                <a:solidFill>
                  <a:schemeClr val="accent6">
                    <a:lumMod val="50000"/>
                  </a:schemeClr>
                </a:solidFill>
              </a:rPr>
              <a:t>App</a:t>
            </a:r>
            <a:r>
              <a:rPr lang="it-IT" sz="5400" b="1" dirty="0" smtClean="0">
                <a:solidFill>
                  <a:schemeClr val="accent6">
                    <a:lumMod val="50000"/>
                  </a:schemeClr>
                </a:solidFill>
              </a:rPr>
              <a:t>!</a:t>
            </a:r>
            <a:br>
              <a:rPr lang="it-IT" sz="5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it-IT" sz="5400" b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it-IT" sz="5400" b="1" dirty="0" err="1" smtClean="0">
                <a:solidFill>
                  <a:schemeClr val="accent6">
                    <a:lumMod val="50000"/>
                  </a:schemeClr>
                </a:solidFill>
              </a:rPr>
              <a:t>We</a:t>
            </a:r>
            <a:r>
              <a:rPr lang="it-IT" sz="5400" b="1" dirty="0" smtClean="0">
                <a:solidFill>
                  <a:schemeClr val="accent6">
                    <a:lumMod val="50000"/>
                  </a:schemeClr>
                </a:solidFill>
              </a:rPr>
              <a:t> are </a:t>
            </a:r>
            <a:r>
              <a:rPr lang="it-IT" sz="5400" b="1" dirty="0" err="1" smtClean="0">
                <a:solidFill>
                  <a:schemeClr val="accent6">
                    <a:lumMod val="50000"/>
                  </a:schemeClr>
                </a:solidFill>
              </a:rPr>
              <a:t>not</a:t>
            </a:r>
            <a:r>
              <a:rPr lang="it-IT" sz="5400" b="1" dirty="0" smtClean="0">
                <a:solidFill>
                  <a:schemeClr val="accent6">
                    <a:lumMod val="50000"/>
                  </a:schemeClr>
                </a:solidFill>
              </a:rPr>
              <a:t> alone!)</a:t>
            </a:r>
            <a:endParaRPr lang="sq-AL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091" y="2472957"/>
            <a:ext cx="5219699" cy="4075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674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2859" y="2856321"/>
            <a:ext cx="8976563" cy="2078750"/>
          </a:xfrm>
        </p:spPr>
        <p:txBody>
          <a:bodyPr>
            <a:normAutofit/>
          </a:bodyPr>
          <a:lstStyle/>
          <a:p>
            <a:r>
              <a:rPr lang="en-GB" dirty="0" smtClean="0"/>
              <a:t>WANA integrates a mobile app and a smart bracelet with sensors.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21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6624" y="300260"/>
            <a:ext cx="9370475" cy="1280890"/>
          </a:xfrm>
        </p:spPr>
        <p:txBody>
          <a:bodyPr/>
          <a:lstStyle/>
          <a:p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>FIRST PAGE                        </a:t>
            </a:r>
            <a:r>
              <a:rPr lang="it-IT" b="1" dirty="0">
                <a:solidFill>
                  <a:schemeClr val="accent6">
                    <a:lumMod val="50000"/>
                  </a:schemeClr>
                </a:solidFill>
              </a:rPr>
              <a:t>Login-</a:t>
            </a:r>
            <a:r>
              <a:rPr lang="it-IT" b="1" dirty="0" err="1">
                <a:solidFill>
                  <a:schemeClr val="accent6">
                    <a:lumMod val="50000"/>
                  </a:schemeClr>
                </a:solidFill>
              </a:rPr>
              <a:t>Register</a:t>
            </a:r>
            <a:endParaRPr lang="sq-A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6" t="2779" r="14419" b="3333"/>
          <a:stretch/>
        </p:blipFill>
        <p:spPr>
          <a:xfrm>
            <a:off x="1483871" y="940705"/>
            <a:ext cx="3335778" cy="57525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882" y="1085850"/>
            <a:ext cx="2663168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2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725" y="185960"/>
            <a:ext cx="4017426" cy="1280890"/>
          </a:xfrm>
        </p:spPr>
        <p:txBody>
          <a:bodyPr/>
          <a:lstStyle/>
          <a:p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>Emergency Call</a:t>
            </a:r>
            <a:endParaRPr lang="sq-A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5" t="2500" r="17027" b="3334"/>
          <a:stretch/>
        </p:blipFill>
        <p:spPr>
          <a:xfrm>
            <a:off x="8134350" y="142875"/>
            <a:ext cx="3429000" cy="6457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438" y="1466850"/>
            <a:ext cx="3810000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ight Arrow 4"/>
          <p:cNvSpPr/>
          <p:nvPr/>
        </p:nvSpPr>
        <p:spPr>
          <a:xfrm>
            <a:off x="5772151" y="2990850"/>
            <a:ext cx="1714499" cy="857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76422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134</TotalTime>
  <Words>104</Words>
  <Application>Microsoft Office PowerPoint</Application>
  <PresentationFormat>Widescreen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Jokerman</vt:lpstr>
      <vt:lpstr>Wingdings 3</vt:lpstr>
      <vt:lpstr>Wisp</vt:lpstr>
      <vt:lpstr>Sunshine Pirates</vt:lpstr>
      <vt:lpstr>Last years in Albania, and not only, is increasing the number of families…</vt:lpstr>
      <vt:lpstr>…with just one member!</vt:lpstr>
      <vt:lpstr>According to INSTAT, there are almost 6000 families with one member! Not considering those who are not declared as living alone… </vt:lpstr>
      <vt:lpstr>For this reason, this target group needs… </vt:lpstr>
      <vt:lpstr>The WANA App! (We are not alone!)</vt:lpstr>
      <vt:lpstr>WANA integrates a mobile app and a smart bracelet with sensors. </vt:lpstr>
      <vt:lpstr>FIRST PAGE                        Login-Register</vt:lpstr>
      <vt:lpstr>Emergency Call</vt:lpstr>
      <vt:lpstr>The Help</vt:lpstr>
      <vt:lpstr>The role of Civil Society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Mirton Rex</dc:creator>
  <cp:lastModifiedBy>Mirton Rex</cp:lastModifiedBy>
  <cp:revision>14</cp:revision>
  <dcterms:created xsi:type="dcterms:W3CDTF">2016-01-30T14:10:37Z</dcterms:created>
  <dcterms:modified xsi:type="dcterms:W3CDTF">2016-01-30T16:47:44Z</dcterms:modified>
</cp:coreProperties>
</file>