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360" y="-12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4379233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89100"/>
            <a:ext cx="10464800" cy="3467100"/>
          </a:xfrm>
          <a:prstGeom prst="rect">
            <a:avLst/>
          </a:prstGeom>
        </p:spPr>
        <p:txBody>
          <a:bodyPr anchor="b"/>
          <a:lstStyle>
            <a:lvl1pPr algn="ctr"/>
          </a:lstStyle>
          <a:p>
            <a:r>
              <a:t>Title Text</a:t>
            </a:r>
          </a:p>
        </p:txBody>
      </p:sp>
      <p:sp>
        <p:nvSpPr>
          <p:cNvPr id="12" name="Shape 12"/>
          <p:cNvSpPr>
            <a:spLocks noGrp="1"/>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4267200"/>
            <a:ext cx="10464800" cy="850900"/>
          </a:xfrm>
          <a:prstGeom prst="rect">
            <a:avLst/>
          </a:prstGeom>
        </p:spPr>
        <p:txBody>
          <a:bodyPr>
            <a:spAutoFit/>
          </a:bodyPr>
          <a:lstStyle>
            <a:lvl1pPr marL="0" indent="0" algn="ctr">
              <a:spcBef>
                <a:spcPts val="0"/>
              </a:spcBef>
              <a:buSzTx/>
              <a:buNone/>
            </a:lvl1pPr>
          </a:lstStyle>
          <a:p>
            <a:r>
              <a:t>“Type a quote here.”</a:t>
            </a:r>
          </a:p>
        </p:txBody>
      </p:sp>
      <p:sp>
        <p:nvSpPr>
          <p:cNvPr id="94" name="Shape 94"/>
          <p:cNvSpPr>
            <a:spLocks noGrp="1"/>
          </p:cNvSpPr>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r>
              <a:t>–Johnny Appleseed</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endParaRPr/>
          </a:p>
        </p:txBody>
      </p:sp>
      <p:sp>
        <p:nvSpPr>
          <p:cNvPr id="21" name="Shape 21"/>
          <p:cNvSpPr>
            <a:spLocks noGrp="1"/>
          </p:cNvSpPr>
          <p:nvPr>
            <p:ph type="title"/>
          </p:nvPr>
        </p:nvSpPr>
        <p:spPr>
          <a:xfrm>
            <a:off x="1270000" y="6680200"/>
            <a:ext cx="10464800" cy="1270000"/>
          </a:xfrm>
          <a:prstGeom prst="rect">
            <a:avLst/>
          </a:prstGeom>
        </p:spPr>
        <p:txBody>
          <a:bodyPr anchor="b"/>
          <a:lstStyle>
            <a:lvl1pPr algn="ctr"/>
          </a:lstStyle>
          <a:p>
            <a:r>
              <a:t>Title Text</a:t>
            </a:r>
          </a:p>
        </p:txBody>
      </p:sp>
      <p:sp>
        <p:nvSpPr>
          <p:cNvPr id="22" name="Shape 22"/>
          <p:cNvSpPr>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89300"/>
            <a:ext cx="10464800" cy="3175000"/>
          </a:xfrm>
          <a:prstGeom prst="rect">
            <a:avLst/>
          </a:prstGeom>
        </p:spPr>
        <p:txBody>
          <a:bodyPr/>
          <a:lstStyle>
            <a:lvl1pPr algn="ct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endParaRPr/>
          </a:p>
        </p:txBody>
      </p:sp>
      <p:sp>
        <p:nvSpPr>
          <p:cNvPr id="39" name="Shape 39"/>
          <p:cNvSpPr>
            <a:spLocks noGrp="1"/>
          </p:cNvSpPr>
          <p:nvPr>
            <p:ph type="title"/>
          </p:nvPr>
        </p:nvSpPr>
        <p:spPr>
          <a:xfrm>
            <a:off x="965200" y="1397000"/>
            <a:ext cx="5600700" cy="4038600"/>
          </a:xfrm>
          <a:prstGeom prst="rect">
            <a:avLst/>
          </a:prstGeom>
        </p:spPr>
        <p:txBody>
          <a:bodyPr anchor="b"/>
          <a:lstStyle>
            <a:lvl1pPr algn="ctr">
              <a:defRPr sz="6800"/>
            </a:lvl1pPr>
          </a:lstStyle>
          <a:p>
            <a:r>
              <a:t>Title Text</a:t>
            </a:r>
          </a:p>
        </p:txBody>
      </p:sp>
      <p:sp>
        <p:nvSpPr>
          <p:cNvPr id="40" name="Shape 40"/>
          <p:cNvSpPr>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lvl1pPr algn="ct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lvl1pPr algn="ctr"/>
          </a:lstStyle>
          <a:p>
            <a:r>
              <a:t>Title Text</a:t>
            </a:r>
          </a:p>
        </p:txBody>
      </p:sp>
      <p:sp>
        <p:nvSpPr>
          <p:cNvPr id="57" name="Shape 57"/>
          <p:cNvSpPr>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lvl1pPr algn="ctr"/>
          </a:lstStyle>
          <a:p>
            <a:r>
              <a:t>Title Text</a:t>
            </a:r>
          </a:p>
        </p:txBody>
      </p:sp>
      <p:sp>
        <p:nvSpPr>
          <p:cNvPr id="67" name="Shape 67"/>
          <p:cNvSpPr>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sz="half" idx="15"/>
          </p:nvPr>
        </p:nvSpPr>
        <p:spPr>
          <a:xfrm>
            <a:off x="952500" y="825500"/>
            <a:ext cx="6197600" cy="8089900"/>
          </a:xfrm>
          <a:prstGeom prst="rect">
            <a:avLst/>
          </a:prstGeom>
          <a:ln w="9525">
            <a:round/>
          </a:ln>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6337299" y="9296400"/>
            <a:ext cx="323479" cy="4572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1pPr>
      <a:lvl2pPr marL="0" marR="0" indent="2286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4572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6858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9144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11430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13716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16002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18288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institut-alternativa.org/ia-predstavio-preporuke-za-bolje-izvjestavanje-o-nabavkama/?lang=en" TargetMode="External"/><Relationship Id="rId4" Type="http://schemas.openxmlformats.org/officeDocument/2006/relationships/hyperlink" Target="http://institut-alternativa.org/saopstenje-uprava-prikriva-prekrsaje-narucilaca/?lang=en" TargetMode="External"/><Relationship Id="rId5" Type="http://schemas.openxmlformats.org/officeDocument/2006/relationships/hyperlink" Target="http://institut-alternativa.org/nabavke-u-crnoj-gori-korupcija-u-zakonskim-okvirima/?lang=en" TargetMode="External"/><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institut-alternativa.org/?lang=en" TargetMode="External"/><Relationship Id="rId3" Type="http://schemas.openxmlformats.org/officeDocument/2006/relationships/hyperlink" Target="mailto:ana@institut-alternativa.org?subje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 name="Shape 119"/>
          <p:cNvSpPr>
            <a:spLocks noGrp="1"/>
          </p:cNvSpPr>
          <p:nvPr>
            <p:ph type="ctrTitle"/>
          </p:nvPr>
        </p:nvSpPr>
        <p:spPr>
          <a:xfrm>
            <a:off x="1358900" y="2540000"/>
            <a:ext cx="10464800" cy="3467100"/>
          </a:xfrm>
          <a:prstGeom prst="rect">
            <a:avLst/>
          </a:prstGeom>
        </p:spPr>
        <p:txBody>
          <a:bodyPr/>
          <a:lstStyle/>
          <a:p>
            <a:r>
              <a:t>Public Procurement in Montenegro</a:t>
            </a:r>
          </a:p>
        </p:txBody>
      </p:sp>
      <p:sp>
        <p:nvSpPr>
          <p:cNvPr id="120" name="Shape 120"/>
          <p:cNvSpPr>
            <a:spLocks noGrp="1"/>
          </p:cNvSpPr>
          <p:nvPr>
            <p:ph type="subTitle" sz="quarter" idx="1"/>
          </p:nvPr>
        </p:nvSpPr>
        <p:spPr>
          <a:xfrm>
            <a:off x="1358900" y="6845300"/>
            <a:ext cx="10464800" cy="1460500"/>
          </a:xfrm>
          <a:prstGeom prst="rect">
            <a:avLst/>
          </a:prstGeom>
        </p:spPr>
        <p:txBody>
          <a:bodyPr/>
          <a:lstStyle/>
          <a:p>
            <a:pPr defTabSz="368045">
              <a:defRPr sz="2268"/>
            </a:pPr>
            <a:r>
              <a:t>Ana Đurnić</a:t>
            </a:r>
          </a:p>
          <a:p>
            <a:pPr defTabSz="368045">
              <a:defRPr sz="2268"/>
            </a:pPr>
            <a:r>
              <a:t>Institute Alternative</a:t>
            </a:r>
          </a:p>
          <a:p>
            <a:pPr defTabSz="368045">
              <a:defRPr sz="2268"/>
            </a:pPr>
            <a:r>
              <a:t>July, 2016</a:t>
            </a:r>
          </a:p>
        </p:txBody>
      </p:sp>
      <p:pic>
        <p:nvPicPr>
          <p:cNvPr id="121" name="vektorski crop.png"/>
          <p:cNvPicPr>
            <a:picLocks noChangeAspect="1"/>
          </p:cNvPicPr>
          <p:nvPr/>
        </p:nvPicPr>
        <p:blipFill>
          <a:blip r:embed="rId2">
            <a:extLst/>
          </a:blip>
          <a:stretch>
            <a:fillRect/>
          </a:stretch>
        </p:blipFill>
        <p:spPr>
          <a:xfrm>
            <a:off x="2772644" y="1499293"/>
            <a:ext cx="7459512" cy="1216225"/>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lvl1pPr>
              <a:defRPr>
                <a:solidFill>
                  <a:schemeClr val="accent4">
                    <a:hueOff val="-633268"/>
                    <a:lumOff val="-33072"/>
                  </a:schemeClr>
                </a:solidFill>
              </a:defRPr>
            </a:lvl1pPr>
          </a:lstStyle>
          <a:p>
            <a:r>
              <a:t>Old PP Portal</a:t>
            </a:r>
          </a:p>
        </p:txBody>
      </p:sp>
      <p:sp>
        <p:nvSpPr>
          <p:cNvPr id="148" name="Shape 148"/>
          <p:cNvSpPr>
            <a:spLocks noGrp="1"/>
          </p:cNvSpPr>
          <p:nvPr>
            <p:ph type="body" idx="1"/>
          </p:nvPr>
        </p:nvSpPr>
        <p:spPr>
          <a:xfrm>
            <a:off x="1270000" y="2251571"/>
            <a:ext cx="10464800" cy="6853139"/>
          </a:xfrm>
          <a:prstGeom prst="rect">
            <a:avLst/>
          </a:prstGeom>
        </p:spPr>
        <p:txBody>
          <a:bodyPr>
            <a:normAutofit fontScale="92500"/>
          </a:bodyPr>
          <a:lstStyle/>
          <a:p>
            <a:pPr marL="281940" indent="-281940" defTabSz="274320">
              <a:lnSpc>
                <a:spcPts val="3600"/>
              </a:lnSpc>
              <a:spcBef>
                <a:spcPts val="700"/>
              </a:spcBef>
              <a:buBlip>
                <a:blip r:embed="rId2"/>
              </a:buBlip>
              <a:defRPr sz="2280">
                <a:solidFill>
                  <a:schemeClr val="accent4">
                    <a:hueOff val="-633268"/>
                    <a:lumOff val="-33072"/>
                  </a:schemeClr>
                </a:solidFill>
              </a:defRPr>
            </a:pPr>
            <a:r>
              <a:t>Data can be searched by subject, contracting authority and type of document, but not by bidders/service provider or contract registration number</a:t>
            </a:r>
          </a:p>
          <a:p>
            <a:pPr marL="281940" indent="-281940" defTabSz="274320">
              <a:lnSpc>
                <a:spcPts val="3600"/>
              </a:lnSpc>
              <a:spcBef>
                <a:spcPts val="700"/>
              </a:spcBef>
              <a:buBlip>
                <a:blip r:embed="rId2"/>
              </a:buBlip>
              <a:defRPr sz="2280">
                <a:solidFill>
                  <a:schemeClr val="accent4">
                    <a:hueOff val="-633268"/>
                    <a:lumOff val="-33072"/>
                  </a:schemeClr>
                </a:solidFill>
              </a:defRPr>
            </a:pPr>
            <a:r>
              <a:t>Dates of contract conclusion and contract publication often do not match, and are sometimes very far apart</a:t>
            </a:r>
          </a:p>
          <a:p>
            <a:pPr marL="281940" indent="-281940" defTabSz="274320">
              <a:lnSpc>
                <a:spcPts val="3600"/>
              </a:lnSpc>
              <a:spcBef>
                <a:spcPts val="700"/>
              </a:spcBef>
              <a:buBlip>
                <a:blip r:embed="rId2"/>
              </a:buBlip>
              <a:defRPr sz="2280">
                <a:solidFill>
                  <a:schemeClr val="accent4">
                    <a:hueOff val="-633268"/>
                    <a:lumOff val="-33072"/>
                  </a:schemeClr>
                </a:solidFill>
              </a:defRPr>
            </a:pPr>
            <a:r>
              <a:t>Search of a desired page is not possible, because each time the user wishes to resume the search they need to start from the beginning in order to come to the page they visited the previous time </a:t>
            </a:r>
          </a:p>
          <a:p>
            <a:pPr marL="281940" indent="-281940" defTabSz="274320">
              <a:lnSpc>
                <a:spcPts val="3600"/>
              </a:lnSpc>
              <a:spcBef>
                <a:spcPts val="700"/>
              </a:spcBef>
              <a:buBlip>
                <a:blip r:embed="rId2"/>
              </a:buBlip>
              <a:defRPr sz="2280">
                <a:solidFill>
                  <a:schemeClr val="accent4">
                    <a:hueOff val="-633268"/>
                    <a:lumOff val="-33072"/>
                  </a:schemeClr>
                </a:solidFill>
              </a:defRPr>
            </a:pPr>
            <a:r>
              <a:t>The information is not sorted into categories but by publication date</a:t>
            </a:r>
          </a:p>
          <a:p>
            <a:pPr marL="281940" indent="-281940" defTabSz="274320">
              <a:lnSpc>
                <a:spcPts val="3600"/>
              </a:lnSpc>
              <a:spcBef>
                <a:spcPts val="700"/>
              </a:spcBef>
              <a:buBlip>
                <a:blip r:embed="rId2"/>
              </a:buBlip>
              <a:defRPr sz="2280">
                <a:solidFill>
                  <a:schemeClr val="accent4">
                    <a:hueOff val="-633268"/>
                    <a:lumOff val="-33072"/>
                  </a:schemeClr>
                </a:solidFill>
              </a:defRPr>
            </a:pPr>
            <a:r>
              <a:t>Advanced search option exists, but the data found by using that option and by manual search (opening every page and every available/published piece of information) do not match</a:t>
            </a:r>
          </a:p>
          <a:p>
            <a:pPr marL="281940" indent="-281940" defTabSz="274320">
              <a:lnSpc>
                <a:spcPts val="3600"/>
              </a:lnSpc>
              <a:spcBef>
                <a:spcPts val="700"/>
              </a:spcBef>
              <a:buBlip>
                <a:blip r:embed="rId2"/>
              </a:buBlip>
              <a:defRPr sz="2280">
                <a:solidFill>
                  <a:schemeClr val="accent4">
                    <a:hueOff val="-633268"/>
                    <a:lumOff val="-33072"/>
                  </a:schemeClr>
                </a:solidFill>
              </a:defRPr>
            </a:pPr>
            <a:r>
              <a:t>The file naming is inconsistent, which leads to the situation that the cumulative results found through advanced search are very unreliable</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 name="Shape 150"/>
          <p:cNvSpPr>
            <a:spLocks noGrp="1"/>
          </p:cNvSpPr>
          <p:nvPr>
            <p:ph type="title"/>
          </p:nvPr>
        </p:nvSpPr>
        <p:spPr>
          <a:prstGeom prst="rect">
            <a:avLst/>
          </a:prstGeom>
        </p:spPr>
        <p:txBody>
          <a:bodyPr/>
          <a:lstStyle>
            <a:lvl1pPr>
              <a:defRPr>
                <a:solidFill>
                  <a:schemeClr val="accent4">
                    <a:hueOff val="-633268"/>
                    <a:lumOff val="-33072"/>
                  </a:schemeClr>
                </a:solidFill>
              </a:defRPr>
            </a:lvl1pPr>
          </a:lstStyle>
          <a:p>
            <a:r>
              <a:t>New PP Portal</a:t>
            </a:r>
          </a:p>
        </p:txBody>
      </p:sp>
      <p:sp>
        <p:nvSpPr>
          <p:cNvPr id="151" name="Shape 151"/>
          <p:cNvSpPr>
            <a:spLocks noGrp="1"/>
          </p:cNvSpPr>
          <p:nvPr>
            <p:ph type="body" idx="1"/>
          </p:nvPr>
        </p:nvSpPr>
        <p:spPr>
          <a:prstGeom prst="rect">
            <a:avLst/>
          </a:prstGeom>
        </p:spPr>
        <p:txBody>
          <a:bodyPr/>
          <a:lstStyle/>
          <a:p>
            <a:pPr>
              <a:buBlip>
                <a:blip r:embed="rId2"/>
              </a:buBlip>
              <a:defRPr>
                <a:solidFill>
                  <a:schemeClr val="accent4">
                    <a:hueOff val="-633268"/>
                    <a:lumOff val="-33072"/>
                  </a:schemeClr>
                </a:solidFill>
              </a:defRPr>
            </a:pPr>
            <a:r>
              <a:t>Contains data from May 2015</a:t>
            </a:r>
          </a:p>
          <a:p>
            <a:pPr>
              <a:buBlip>
                <a:blip r:embed="rId2"/>
              </a:buBlip>
              <a:defRPr>
                <a:solidFill>
                  <a:schemeClr val="accent4">
                    <a:hueOff val="-633268"/>
                    <a:lumOff val="-33072"/>
                  </a:schemeClr>
                </a:solidFill>
              </a:defRPr>
            </a:pPr>
            <a:r>
              <a:t>Contains tender documentation</a:t>
            </a:r>
          </a:p>
          <a:p>
            <a:pPr>
              <a:buBlip>
                <a:blip r:embed="rId2"/>
              </a:buBlip>
              <a:defRPr>
                <a:solidFill>
                  <a:schemeClr val="accent4">
                    <a:hueOff val="-633268"/>
                    <a:lumOff val="-33072"/>
                  </a:schemeClr>
                </a:solidFill>
              </a:defRPr>
            </a:pPr>
            <a:r>
              <a:t>Does not require registration</a:t>
            </a:r>
          </a:p>
          <a:p>
            <a:pPr>
              <a:buBlip>
                <a:blip r:embed="rId2"/>
              </a:buBlip>
              <a:defRPr>
                <a:solidFill>
                  <a:schemeClr val="accent4">
                    <a:hueOff val="-633268"/>
                    <a:lumOff val="-33072"/>
                  </a:schemeClr>
                </a:solidFill>
              </a:defRPr>
            </a:pPr>
            <a:r>
              <a:t>No other improvement, compared to the old portal, problems remain the same</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lvl1pPr defTabSz="379729">
              <a:defRPr sz="4680"/>
            </a:lvl1pPr>
          </a:lstStyle>
          <a:p>
            <a:r>
              <a:t>Incorrect information by competent authorities </a:t>
            </a:r>
            <a:endParaRPr sz="780">
              <a:solidFill>
                <a:srgbClr val="000000"/>
              </a:solidFill>
            </a:endParaRPr>
          </a:p>
        </p:txBody>
      </p:sp>
      <p:sp>
        <p:nvSpPr>
          <p:cNvPr id="154" name="Shape 154"/>
          <p:cNvSpPr>
            <a:spLocks noGrp="1"/>
          </p:cNvSpPr>
          <p:nvPr>
            <p:ph type="body" idx="1"/>
          </p:nvPr>
        </p:nvSpPr>
        <p:spPr>
          <a:prstGeom prst="rect">
            <a:avLst/>
          </a:prstGeom>
        </p:spPr>
        <p:txBody>
          <a:bodyPr/>
          <a:lstStyle/>
          <a:p>
            <a:pPr marL="296036" indent="-296036" defTabSz="368045">
              <a:spcBef>
                <a:spcPts val="1800"/>
              </a:spcBef>
              <a:buBlip>
                <a:blip r:embed="rId2"/>
              </a:buBlip>
              <a:defRPr sz="2394"/>
            </a:pPr>
            <a:r>
              <a:t>Overall PPA’s annual report on PP</a:t>
            </a:r>
          </a:p>
          <a:p>
            <a:pPr marL="296036" indent="-296036" defTabSz="368045">
              <a:spcBef>
                <a:spcPts val="1800"/>
              </a:spcBef>
              <a:buBlip>
                <a:blip r:embed="rId2"/>
              </a:buBlip>
              <a:defRPr sz="2394"/>
            </a:pPr>
            <a:r>
              <a:t>Individual reports on PP of contracting authorities</a:t>
            </a:r>
          </a:p>
          <a:p>
            <a:pPr marL="296036" indent="-296036" defTabSz="368045">
              <a:spcBef>
                <a:spcPts val="1800"/>
              </a:spcBef>
              <a:buBlip>
                <a:blip r:embed="rId2"/>
              </a:buBlip>
              <a:defRPr sz="2394"/>
            </a:pPr>
            <a:r>
              <a:t>Inconsistent reporting:</a:t>
            </a:r>
          </a:p>
          <a:p>
            <a:pPr marL="296036" indent="-296036" defTabSz="368045">
              <a:spcBef>
                <a:spcPts val="1800"/>
              </a:spcBef>
              <a:buBlip>
                <a:blip r:embed="rId2"/>
              </a:buBlip>
              <a:defRPr sz="2394"/>
            </a:pPr>
            <a:r>
              <a:t>IA assessed the degree to which the information provided in 2014 by contracting authorities diverged from the ones published by the PPA in its annual report by looking at a sample of 51 contracting authorities</a:t>
            </a:r>
          </a:p>
          <a:p>
            <a:pPr marL="296036" indent="-296036" defTabSz="368045">
              <a:spcBef>
                <a:spcPts val="1800"/>
              </a:spcBef>
              <a:buBlip>
                <a:blip r:embed="rId2"/>
              </a:buBlip>
              <a:defRPr sz="2394"/>
            </a:pPr>
            <a:r>
              <a:t>Result: 24/51 procurement reports contain irregularities </a:t>
            </a:r>
            <a:endParaRPr>
              <a:solidFill>
                <a:srgbClr val="000000"/>
              </a:solidFill>
            </a:endParaRPr>
          </a:p>
          <a:p>
            <a:pPr marL="0" indent="0" defTabSz="288036">
              <a:lnSpc>
                <a:spcPts val="1700"/>
              </a:lnSpc>
              <a:spcBef>
                <a:spcPts val="0"/>
              </a:spcBef>
              <a:buSzTx/>
              <a:buNone/>
              <a:defRPr sz="756">
                <a:solidFill>
                  <a:srgbClr val="000000"/>
                </a:solidFill>
                <a:latin typeface="Times"/>
                <a:ea typeface="Times"/>
                <a:cs typeface="Times"/>
                <a:sym typeface="Times"/>
              </a:defRPr>
            </a:pPr>
            <a:r>
              <a:t> </a:t>
            </a:r>
          </a:p>
          <a:p>
            <a:pPr marL="296036" indent="-296036" defTabSz="368045">
              <a:spcBef>
                <a:spcPts val="1800"/>
              </a:spcBef>
              <a:buBlip>
                <a:blip r:embed="rId2"/>
              </a:buBlip>
              <a:defRPr sz="2394"/>
            </a:pPr>
            <a:r>
              <a:t>Irregularities mostly referred to data on planed and completed budget and percentage of use of direct agreement (the least transparent procedure</a:t>
            </a: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lvl1pPr defTabSz="379729">
              <a:defRPr sz="4680"/>
            </a:lvl1pPr>
          </a:lstStyle>
          <a:p>
            <a:r>
              <a:t>Incorrect information by competent authorities and PPA</a:t>
            </a:r>
            <a:endParaRPr sz="780">
              <a:solidFill>
                <a:srgbClr val="000000"/>
              </a:solidFill>
            </a:endParaRPr>
          </a:p>
        </p:txBody>
      </p:sp>
      <p:sp>
        <p:nvSpPr>
          <p:cNvPr id="157" name="Shape 157"/>
          <p:cNvSpPr>
            <a:spLocks noGrp="1"/>
          </p:cNvSpPr>
          <p:nvPr>
            <p:ph type="body" idx="1"/>
          </p:nvPr>
        </p:nvSpPr>
        <p:spPr>
          <a:prstGeom prst="rect">
            <a:avLst/>
          </a:prstGeom>
        </p:spPr>
        <p:txBody>
          <a:bodyPr/>
          <a:lstStyle/>
          <a:p>
            <a:pPr marL="437006" indent="-437006" algn="just" defTabSz="543305">
              <a:spcBef>
                <a:spcPts val="2700"/>
              </a:spcBef>
              <a:buBlip>
                <a:blip r:embed="rId2"/>
              </a:buBlip>
              <a:defRPr sz="3534"/>
            </a:pPr>
            <a:r>
              <a:t>Four cases where none of the reports - the ones of contracting authorities nor the Public Procurement Administration’s Report contain correct data. </a:t>
            </a:r>
          </a:p>
          <a:p>
            <a:pPr marL="437006" indent="-437006" algn="just" defTabSz="543305">
              <a:spcBef>
                <a:spcPts val="2700"/>
              </a:spcBef>
              <a:buBlip>
                <a:blip r:embed="rId2"/>
              </a:buBlip>
              <a:defRPr sz="3534"/>
            </a:pPr>
            <a:r>
              <a:t>Ministry of Interior, Ministry of Economy, Ministry of Agriculture and Rural Development and Ministry of Human and Minority Rights. </a:t>
            </a:r>
            <a:endParaRPr sz="1116">
              <a:solidFill>
                <a:srgbClr val="000000"/>
              </a:solidFill>
            </a:endParaRP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lvl1pPr defTabSz="414781">
              <a:defRPr sz="5112"/>
            </a:lvl1pPr>
          </a:lstStyle>
          <a:p>
            <a:r>
              <a:t>IA recommendations for improving transparency of PP</a:t>
            </a:r>
          </a:p>
        </p:txBody>
      </p:sp>
      <p:sp>
        <p:nvSpPr>
          <p:cNvPr id="160" name="Shape 160"/>
          <p:cNvSpPr>
            <a:spLocks noGrp="1"/>
          </p:cNvSpPr>
          <p:nvPr>
            <p:ph type="body" idx="1"/>
          </p:nvPr>
        </p:nvSpPr>
        <p:spPr>
          <a:prstGeom prst="rect">
            <a:avLst/>
          </a:prstGeom>
        </p:spPr>
        <p:txBody>
          <a:bodyPr/>
          <a:lstStyle/>
          <a:p>
            <a:pPr algn="just">
              <a:buBlip>
                <a:blip r:embed="rId2"/>
              </a:buBlip>
            </a:pPr>
            <a:r>
              <a:rPr u="sng">
                <a:hlinkClick r:id="rId3"/>
              </a:rPr>
              <a:t>IA presented recommendations for better reporting on public procurement</a:t>
            </a:r>
          </a:p>
          <a:p>
            <a:pPr algn="just">
              <a:buBlip>
                <a:blip r:embed="rId2"/>
              </a:buBlip>
            </a:pPr>
            <a:r>
              <a:rPr u="sng">
                <a:hlinkClick r:id="rId4"/>
              </a:rPr>
              <a:t>Public Procurement Administration conceals contracting authorities’ misdemeanours</a:t>
            </a:r>
          </a:p>
          <a:p>
            <a:pPr algn="just">
              <a:buBlip>
                <a:blip r:embed="rId2"/>
              </a:buBlip>
            </a:pPr>
            <a:r>
              <a:rPr u="sng">
                <a:hlinkClick r:id="rId5"/>
              </a:rPr>
              <a:t>Public Procurement in Montenegro: Corruption within the law </a:t>
            </a:r>
          </a:p>
        </p:txBody>
      </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 name="Shape 162"/>
          <p:cNvSpPr>
            <a:spLocks noGrp="1"/>
          </p:cNvSpPr>
          <p:nvPr>
            <p:ph type="title"/>
          </p:nvPr>
        </p:nvSpPr>
        <p:spPr>
          <a:xfrm>
            <a:off x="946150" y="2120900"/>
            <a:ext cx="5600700" cy="4038600"/>
          </a:xfrm>
          <a:prstGeom prst="rect">
            <a:avLst/>
          </a:prstGeom>
        </p:spPr>
        <p:txBody>
          <a:bodyPr/>
          <a:lstStyle>
            <a:lvl1pPr>
              <a:defRPr sz="9300"/>
            </a:lvl1pPr>
          </a:lstStyle>
          <a:p>
            <a:r>
              <a:t>Q&amp;A</a:t>
            </a:r>
          </a:p>
        </p:txBody>
      </p:sp>
      <p:pic>
        <p:nvPicPr>
          <p:cNvPr id="163" name="Screen Shot 2016-07-09 at 17.14.35.png"/>
          <p:cNvPicPr>
            <a:picLocks noChangeAspect="1"/>
          </p:cNvPicPr>
          <p:nvPr/>
        </p:nvPicPr>
        <p:blipFill>
          <a:blip r:embed="rId2">
            <a:extLst/>
          </a:blip>
          <a:stretch>
            <a:fillRect/>
          </a:stretch>
        </p:blipFill>
        <p:spPr>
          <a:xfrm>
            <a:off x="6521933" y="1103734"/>
            <a:ext cx="5193334" cy="7229934"/>
          </a:xfrm>
          <a:prstGeom prst="rect">
            <a:avLst/>
          </a:prstGeom>
          <a:ln w="12700">
            <a:miter lim="400000"/>
          </a:ln>
        </p:spPr>
      </p:pic>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 name="Shape 165"/>
          <p:cNvSpPr>
            <a:spLocks noGrp="1"/>
          </p:cNvSpPr>
          <p:nvPr>
            <p:ph type="body" idx="13"/>
          </p:nvPr>
        </p:nvSpPr>
        <p:spPr>
          <a:prstGeom prst="rect">
            <a:avLst/>
          </a:prstGeom>
        </p:spPr>
        <p:txBody>
          <a:bodyPr/>
          <a:lstStyle>
            <a:lvl1pPr>
              <a:defRPr>
                <a:solidFill>
                  <a:schemeClr val="accent4">
                    <a:hueOff val="-633268"/>
                    <a:lumOff val="-33072"/>
                  </a:schemeClr>
                </a:solidFill>
              </a:defRPr>
            </a:lvl1pPr>
          </a:lstStyle>
          <a:p>
            <a:r>
              <a:t>Thank you for attention!</a:t>
            </a:r>
          </a:p>
        </p:txBody>
      </p:sp>
      <p:sp>
        <p:nvSpPr>
          <p:cNvPr id="166" name="Shape 166"/>
          <p:cNvSpPr>
            <a:spLocks noGrp="1"/>
          </p:cNvSpPr>
          <p:nvPr>
            <p:ph type="body" idx="14"/>
          </p:nvPr>
        </p:nvSpPr>
        <p:spPr>
          <a:xfrm>
            <a:off x="1270000" y="6362700"/>
            <a:ext cx="10464800" cy="1193800"/>
          </a:xfrm>
          <a:prstGeom prst="rect">
            <a:avLst/>
          </a:prstGeom>
        </p:spPr>
        <p:txBody>
          <a:bodyPr/>
          <a:lstStyle/>
          <a:p>
            <a:r>
              <a:rPr u="sng">
                <a:hlinkClick r:id="rId2"/>
              </a:rPr>
              <a:t>www.institut-alternativa.org</a:t>
            </a:r>
          </a:p>
          <a:p>
            <a:r>
              <a:rPr u="sng">
                <a:hlinkClick r:id="rId3"/>
              </a:rPr>
              <a:t>ana@institut-alternativa.org</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r>
              <a:t>Types of PP procedures</a:t>
            </a:r>
          </a:p>
        </p:txBody>
      </p:sp>
      <p:sp>
        <p:nvSpPr>
          <p:cNvPr id="124" name="Shape 124"/>
          <p:cNvSpPr>
            <a:spLocks noGrp="1"/>
          </p:cNvSpPr>
          <p:nvPr>
            <p:ph type="body" idx="1"/>
          </p:nvPr>
        </p:nvSpPr>
        <p:spPr>
          <a:prstGeom prst="rect">
            <a:avLst/>
          </a:prstGeom>
        </p:spPr>
        <p:txBody>
          <a:bodyPr/>
          <a:lstStyle/>
          <a:p>
            <a:pPr marL="357123" indent="-357123" defTabSz="443991">
              <a:spcBef>
                <a:spcPts val="2200"/>
              </a:spcBef>
              <a:buBlip>
                <a:blip r:embed="rId2"/>
              </a:buBlip>
              <a:defRPr sz="2888"/>
            </a:pPr>
            <a:r>
              <a:t>Open Procedure</a:t>
            </a:r>
          </a:p>
          <a:p>
            <a:pPr marL="357123" indent="-357123" defTabSz="443991">
              <a:spcBef>
                <a:spcPts val="2200"/>
              </a:spcBef>
              <a:buBlip>
                <a:blip r:embed="rId2"/>
              </a:buBlip>
              <a:defRPr sz="2888"/>
            </a:pPr>
            <a:r>
              <a:t>Limited procedure</a:t>
            </a:r>
          </a:p>
          <a:p>
            <a:pPr marL="357123" indent="-357123" defTabSz="443991">
              <a:spcBef>
                <a:spcPts val="2200"/>
              </a:spcBef>
              <a:buBlip>
                <a:blip r:embed="rId2"/>
              </a:buBlip>
              <a:defRPr sz="2888"/>
            </a:pPr>
            <a:r>
              <a:t>Negotiated procedure with publishing a call to tender</a:t>
            </a:r>
          </a:p>
          <a:p>
            <a:pPr marL="357123" indent="-357123" defTabSz="443991">
              <a:spcBef>
                <a:spcPts val="2200"/>
              </a:spcBef>
              <a:buBlip>
                <a:blip r:embed="rId2"/>
              </a:buBlip>
              <a:defRPr sz="2888"/>
            </a:pPr>
            <a:r>
              <a:t>Negotiated procedure without publishing a call to tender</a:t>
            </a:r>
          </a:p>
          <a:p>
            <a:pPr marL="357123" indent="-357123" defTabSz="443991">
              <a:spcBef>
                <a:spcPts val="2200"/>
              </a:spcBef>
              <a:buBlip>
                <a:blip r:embed="rId2"/>
              </a:buBlip>
              <a:defRPr sz="2888"/>
            </a:pPr>
            <a:r>
              <a:t>Competition</a:t>
            </a:r>
          </a:p>
          <a:p>
            <a:pPr marL="357123" indent="-357123" defTabSz="443991">
              <a:spcBef>
                <a:spcPts val="2200"/>
              </a:spcBef>
              <a:buBlip>
                <a:blip r:embed="rId2"/>
              </a:buBlip>
              <a:defRPr sz="2888"/>
            </a:pPr>
            <a:r>
              <a:t>Shopping method</a:t>
            </a:r>
          </a:p>
          <a:p>
            <a:pPr marL="357123" indent="-357123" defTabSz="443991">
              <a:spcBef>
                <a:spcPts val="2200"/>
              </a:spcBef>
              <a:buBlip>
                <a:blip r:embed="rId2"/>
              </a:buBlip>
              <a:defRPr sz="2888"/>
            </a:pPr>
            <a:r>
              <a:t>Direct Agreement</a:t>
            </a: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Institutional framework</a:t>
            </a:r>
          </a:p>
        </p:txBody>
      </p:sp>
      <p:sp>
        <p:nvSpPr>
          <p:cNvPr id="127" name="Shape 127"/>
          <p:cNvSpPr>
            <a:spLocks noGrp="1"/>
          </p:cNvSpPr>
          <p:nvPr>
            <p:ph type="body" idx="1"/>
          </p:nvPr>
        </p:nvSpPr>
        <p:spPr>
          <a:prstGeom prst="rect">
            <a:avLst/>
          </a:prstGeom>
        </p:spPr>
        <p:txBody>
          <a:bodyPr/>
          <a:lstStyle/>
          <a:p>
            <a:pPr marL="375920" indent="-375920" defTabSz="467359">
              <a:spcBef>
                <a:spcPts val="2400"/>
              </a:spcBef>
              <a:buBlip>
                <a:blip r:embed="rId2"/>
              </a:buBlip>
              <a:defRPr sz="3040"/>
            </a:pPr>
            <a:r>
              <a:t>Public Procurement Administration (PPA)</a:t>
            </a:r>
          </a:p>
          <a:p>
            <a:pPr marL="375920" indent="-375920" defTabSz="467359">
              <a:spcBef>
                <a:spcPts val="2400"/>
              </a:spcBef>
              <a:buBlip>
                <a:blip r:embed="rId2"/>
              </a:buBlip>
              <a:defRPr sz="3040"/>
            </a:pPr>
            <a:r>
              <a:t>State Commission for the Control of Public Procurement Procedures</a:t>
            </a:r>
          </a:p>
          <a:p>
            <a:pPr marL="375920" indent="-375920" defTabSz="467359">
              <a:spcBef>
                <a:spcPts val="2400"/>
              </a:spcBef>
              <a:buBlip>
                <a:blip r:embed="rId2"/>
              </a:buBlip>
              <a:defRPr sz="3040"/>
            </a:pPr>
            <a:r>
              <a:t>Inspection Directorate - Public procurement inspector</a:t>
            </a:r>
          </a:p>
          <a:p>
            <a:pPr marL="375920" indent="-375920" defTabSz="467359">
              <a:spcBef>
                <a:spcPts val="2400"/>
              </a:spcBef>
              <a:buBlip>
                <a:blip r:embed="rId2"/>
              </a:buBlip>
              <a:defRPr sz="3040"/>
            </a:pPr>
            <a:r>
              <a:t>Administrative Court </a:t>
            </a:r>
          </a:p>
          <a:p>
            <a:pPr marL="375920" indent="-375920" defTabSz="467359">
              <a:spcBef>
                <a:spcPts val="2400"/>
              </a:spcBef>
              <a:buBlip>
                <a:blip r:embed="rId2"/>
              </a:buBlip>
              <a:defRPr sz="3040"/>
            </a:pPr>
            <a:r>
              <a:t>Ministry of Finance</a:t>
            </a:r>
          </a:p>
          <a:p>
            <a:pPr marL="375920" indent="-375920" defTabSz="467359">
              <a:spcBef>
                <a:spcPts val="2400"/>
              </a:spcBef>
              <a:buBlip>
                <a:blip r:embed="rId2"/>
              </a:buBlip>
              <a:defRPr sz="3040"/>
            </a:pPr>
            <a:r>
              <a:t>State Audit Institution</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r>
              <a:t>Institutional framework</a:t>
            </a:r>
          </a:p>
        </p:txBody>
      </p:sp>
      <p:sp>
        <p:nvSpPr>
          <p:cNvPr id="130" name="Shape 130"/>
          <p:cNvSpPr>
            <a:spLocks noGrp="1"/>
          </p:cNvSpPr>
          <p:nvPr>
            <p:ph type="body" idx="1"/>
          </p:nvPr>
        </p:nvSpPr>
        <p:spPr>
          <a:prstGeom prst="rect">
            <a:avLst/>
          </a:prstGeom>
        </p:spPr>
        <p:txBody>
          <a:bodyPr/>
          <a:lstStyle/>
          <a:p>
            <a:pPr>
              <a:buBlip>
                <a:blip r:embed="rId2"/>
              </a:buBlip>
            </a:pPr>
            <a:endParaRPr/>
          </a:p>
        </p:txBody>
      </p:sp>
      <p:pic>
        <p:nvPicPr>
          <p:cNvPr id="131" name="Screen Shot 2016-07-09 at 14.35.08.png"/>
          <p:cNvPicPr>
            <a:picLocks noChangeAspect="1"/>
          </p:cNvPicPr>
          <p:nvPr/>
        </p:nvPicPr>
        <p:blipFill>
          <a:blip r:embed="rId3">
            <a:extLst/>
          </a:blip>
          <a:stretch>
            <a:fillRect/>
          </a:stretch>
        </p:blipFill>
        <p:spPr>
          <a:xfrm>
            <a:off x="2900910" y="2833180"/>
            <a:ext cx="7202980" cy="5732783"/>
          </a:xfrm>
          <a:prstGeom prst="rect">
            <a:avLst/>
          </a:prstGeom>
          <a:ln w="12700">
            <a:miter lim="400000"/>
          </a:ln>
        </p:spPr>
      </p:pic>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r>
              <a:t>Legislative framework</a:t>
            </a:r>
          </a:p>
        </p:txBody>
      </p:sp>
      <p:sp>
        <p:nvSpPr>
          <p:cNvPr id="134" name="Shape 134"/>
          <p:cNvSpPr>
            <a:spLocks noGrp="1"/>
          </p:cNvSpPr>
          <p:nvPr>
            <p:ph type="body" idx="1"/>
          </p:nvPr>
        </p:nvSpPr>
        <p:spPr>
          <a:prstGeom prst="rect">
            <a:avLst/>
          </a:prstGeom>
        </p:spPr>
        <p:txBody>
          <a:bodyPr/>
          <a:lstStyle/>
          <a:p>
            <a:pPr marL="451104" indent="-451104" defTabSz="560831">
              <a:spcBef>
                <a:spcPts val="2800"/>
              </a:spcBef>
              <a:buBlip>
                <a:blip r:embed="rId2"/>
              </a:buBlip>
              <a:defRPr sz="3648"/>
            </a:pPr>
            <a:r>
              <a:t>Amendments to the Public Procurement Law adopted in December 2014, entered into force in May 2015</a:t>
            </a:r>
          </a:p>
          <a:p>
            <a:pPr marL="451104" indent="-451104" defTabSz="560831">
              <a:spcBef>
                <a:spcPts val="2800"/>
              </a:spcBef>
              <a:buBlip>
                <a:blip r:embed="rId2"/>
              </a:buBlip>
              <a:defRPr sz="3648"/>
            </a:pPr>
            <a:r>
              <a:t>Introduced obligation of publishing tender documentation on Public Procurement Portal</a:t>
            </a:r>
          </a:p>
          <a:p>
            <a:pPr marL="451104" indent="-451104" defTabSz="560831">
              <a:spcBef>
                <a:spcPts val="2800"/>
              </a:spcBef>
              <a:buBlip>
                <a:blip r:embed="rId2"/>
              </a:buBlip>
              <a:defRPr sz="3648"/>
            </a:pPr>
            <a:r>
              <a:t>PPA establishes and maintains PP Portal (Article 19 of Public Procurement Law)</a:t>
            </a: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lstStyle>
            <a:lvl1pPr defTabSz="514095">
              <a:defRPr sz="6336"/>
            </a:lvl1pPr>
          </a:lstStyle>
          <a:p>
            <a:r>
              <a:t>Public Procurement Portal(s)</a:t>
            </a:r>
          </a:p>
        </p:txBody>
      </p:sp>
      <p:sp>
        <p:nvSpPr>
          <p:cNvPr id="137" name="Shape 137"/>
          <p:cNvSpPr>
            <a:spLocks noGrp="1"/>
          </p:cNvSpPr>
          <p:nvPr>
            <p:ph type="body" idx="1"/>
          </p:nvPr>
        </p:nvSpPr>
        <p:spPr>
          <a:xfrm>
            <a:off x="1155700" y="2819400"/>
            <a:ext cx="10464800" cy="5842000"/>
          </a:xfrm>
          <a:prstGeom prst="rect">
            <a:avLst/>
          </a:prstGeom>
        </p:spPr>
        <p:txBody>
          <a:bodyPr/>
          <a:lstStyle/>
          <a:p>
            <a:pPr>
              <a:buBlip>
                <a:blip r:embed="rId2"/>
              </a:buBlip>
              <a:defRPr>
                <a:solidFill>
                  <a:schemeClr val="accent4">
                    <a:hueOff val="-633268"/>
                    <a:lumOff val="-33072"/>
                  </a:schemeClr>
                </a:solidFill>
              </a:defRPr>
            </a:pPr>
            <a:r>
              <a:t>Two Portals</a:t>
            </a:r>
          </a:p>
          <a:p>
            <a:pPr>
              <a:buBlip>
                <a:blip r:embed="rId2"/>
              </a:buBlip>
              <a:defRPr>
                <a:solidFill>
                  <a:schemeClr val="accent4">
                    <a:hueOff val="-633268"/>
                    <a:lumOff val="-33072"/>
                  </a:schemeClr>
                </a:solidFill>
              </a:defRPr>
            </a:pPr>
            <a:r>
              <a:t>Old one</a:t>
            </a:r>
          </a:p>
          <a:p>
            <a:pPr>
              <a:buBlip>
                <a:blip r:embed="rId2"/>
              </a:buBlip>
              <a:defRPr>
                <a:solidFill>
                  <a:schemeClr val="accent4">
                    <a:hueOff val="-633268"/>
                    <a:lumOff val="-33072"/>
                  </a:schemeClr>
                </a:solidFill>
              </a:defRPr>
            </a:pPr>
            <a:r>
              <a:t>New, “innovated” one</a:t>
            </a:r>
          </a:p>
          <a:p>
            <a:pPr>
              <a:buBlip>
                <a:blip r:embed="rId2"/>
              </a:buBlip>
              <a:defRPr>
                <a:solidFill>
                  <a:schemeClr val="accent4">
                    <a:hueOff val="-633268"/>
                    <a:lumOff val="-33072"/>
                  </a:schemeClr>
                </a:solidFill>
              </a:defRPr>
            </a:pPr>
            <a:r>
              <a:t>Not interoperated, being used simultaneously </a:t>
            </a: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9" name="Screen Shot 2016-07-09 at 15.15.37.png"/>
          <p:cNvPicPr>
            <a:picLocks noChangeAspect="1"/>
          </p:cNvPicPr>
          <p:nvPr/>
        </p:nvPicPr>
        <p:blipFill>
          <a:blip r:embed="rId2">
            <a:extLst/>
          </a:blip>
          <a:stretch>
            <a:fillRect/>
          </a:stretch>
        </p:blipFill>
        <p:spPr>
          <a:xfrm>
            <a:off x="464334" y="866751"/>
            <a:ext cx="12086282" cy="8100505"/>
          </a:xfrm>
          <a:prstGeom prst="rect">
            <a:avLst/>
          </a:prstGeom>
          <a:ln w="12700">
            <a:miter lim="400000"/>
          </a:ln>
        </p:spPr>
      </p:pic>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r>
              <a:t>Old PP Portal</a:t>
            </a:r>
          </a:p>
        </p:txBody>
      </p:sp>
      <p:sp>
        <p:nvSpPr>
          <p:cNvPr id="142" name="Shape 142"/>
          <p:cNvSpPr>
            <a:spLocks noGrp="1"/>
          </p:cNvSpPr>
          <p:nvPr>
            <p:ph type="body" idx="1"/>
          </p:nvPr>
        </p:nvSpPr>
        <p:spPr>
          <a:prstGeom prst="rect">
            <a:avLst/>
          </a:prstGeom>
        </p:spPr>
        <p:txBody>
          <a:bodyPr/>
          <a:lstStyle/>
          <a:p>
            <a:pPr marL="291338" indent="-291338" algn="just" defTabSz="362204">
              <a:spcBef>
                <a:spcPts val="1800"/>
              </a:spcBef>
              <a:buBlip>
                <a:blip r:embed="rId2"/>
              </a:buBlip>
              <a:defRPr sz="2356"/>
            </a:pPr>
            <a:r>
              <a:t>Contains data on PP conducted in a period 2012-2015:</a:t>
            </a:r>
          </a:p>
          <a:p>
            <a:pPr marL="291338" indent="-291338" algn="just" defTabSz="283463">
              <a:lnSpc>
                <a:spcPts val="3400"/>
              </a:lnSpc>
              <a:spcBef>
                <a:spcPts val="700"/>
              </a:spcBef>
              <a:buBlip>
                <a:blip r:embed="rId2"/>
              </a:buBlip>
              <a:defRPr sz="2356">
                <a:solidFill>
                  <a:schemeClr val="accent4">
                    <a:hueOff val="-633268"/>
                    <a:lumOff val="-33072"/>
                  </a:schemeClr>
                </a:solidFill>
              </a:defRPr>
            </a:pPr>
            <a:r>
              <a:t>Public procurement plans; </a:t>
            </a:r>
          </a:p>
          <a:p>
            <a:pPr marL="291338" indent="-291338" algn="just" defTabSz="283463">
              <a:lnSpc>
                <a:spcPts val="3400"/>
              </a:lnSpc>
              <a:spcBef>
                <a:spcPts val="700"/>
              </a:spcBef>
              <a:buBlip>
                <a:blip r:embed="rId2"/>
              </a:buBlip>
              <a:defRPr sz="2356">
                <a:solidFill>
                  <a:schemeClr val="accent4">
                    <a:hueOff val="-633268"/>
                    <a:lumOff val="-33072"/>
                  </a:schemeClr>
                </a:solidFill>
              </a:defRPr>
            </a:pPr>
            <a:r>
              <a:t>Decision on candidates’ competencies;</a:t>
            </a:r>
          </a:p>
          <a:p>
            <a:pPr marL="291338" indent="-291338" algn="just" defTabSz="283463">
              <a:lnSpc>
                <a:spcPts val="3400"/>
              </a:lnSpc>
              <a:spcBef>
                <a:spcPts val="700"/>
              </a:spcBef>
              <a:buBlip>
                <a:blip r:embed="rId2"/>
              </a:buBlip>
              <a:defRPr sz="2356">
                <a:solidFill>
                  <a:schemeClr val="accent4">
                    <a:hueOff val="-633268"/>
                    <a:lumOff val="-33072"/>
                  </a:schemeClr>
                </a:solidFill>
              </a:defRPr>
            </a:pPr>
            <a:r>
              <a:t>Decision on the selection of the best bid;</a:t>
            </a:r>
          </a:p>
          <a:p>
            <a:pPr marL="291338" indent="-291338" algn="just" defTabSz="283463">
              <a:lnSpc>
                <a:spcPts val="3400"/>
              </a:lnSpc>
              <a:spcBef>
                <a:spcPts val="700"/>
              </a:spcBef>
              <a:buBlip>
                <a:blip r:embed="rId2"/>
              </a:buBlip>
              <a:defRPr sz="2356">
                <a:solidFill>
                  <a:schemeClr val="accent4">
                    <a:hueOff val="-633268"/>
                    <a:lumOff val="-33072"/>
                  </a:schemeClr>
                </a:solidFill>
              </a:defRPr>
            </a:pPr>
            <a:r>
              <a:t>Decision on the termination of the public procurement procedure; </a:t>
            </a:r>
          </a:p>
          <a:p>
            <a:pPr marL="291338" indent="-291338" algn="just" defTabSz="283463">
              <a:lnSpc>
                <a:spcPts val="3400"/>
              </a:lnSpc>
              <a:spcBef>
                <a:spcPts val="700"/>
              </a:spcBef>
              <a:buBlip>
                <a:blip r:embed="rId2"/>
              </a:buBlip>
              <a:defRPr sz="2356">
                <a:solidFill>
                  <a:schemeClr val="accent4">
                    <a:hueOff val="-633268"/>
                    <a:lumOff val="-33072"/>
                  </a:schemeClr>
                </a:solidFill>
              </a:defRPr>
            </a:pPr>
            <a:r>
              <a:t>Decision on the annulment of the public procurement procedure; public procurement contracts;</a:t>
            </a:r>
          </a:p>
          <a:p>
            <a:pPr marL="291338" indent="-291338" algn="just" defTabSz="283463">
              <a:lnSpc>
                <a:spcPts val="3400"/>
              </a:lnSpc>
              <a:spcBef>
                <a:spcPts val="700"/>
              </a:spcBef>
              <a:buBlip>
                <a:blip r:embed="rId2"/>
              </a:buBlip>
              <a:defRPr sz="2356">
                <a:solidFill>
                  <a:schemeClr val="accent4">
                    <a:hueOff val="-633268"/>
                    <a:lumOff val="-33072"/>
                  </a:schemeClr>
                </a:solidFill>
              </a:defRPr>
            </a:pPr>
            <a:r>
              <a:t>Amendments to the plans, tender documents, decisions, and contracts.</a:t>
            </a:r>
          </a:p>
          <a:p>
            <a:pPr marL="291338" indent="-291338" algn="just" defTabSz="283463">
              <a:lnSpc>
                <a:spcPts val="3400"/>
              </a:lnSpc>
              <a:spcBef>
                <a:spcPts val="700"/>
              </a:spcBef>
              <a:buBlip>
                <a:blip r:embed="rId2"/>
              </a:buBlip>
              <a:defRPr sz="2356">
                <a:solidFill>
                  <a:schemeClr val="accent4">
                    <a:hueOff val="-633268"/>
                    <a:lumOff val="-33072"/>
                  </a:schemeClr>
                </a:solidFill>
              </a:defRPr>
            </a:pPr>
            <a:r>
              <a:t>The the Law does not prescribe the obligation to publish annual public procurement reports, and consequently the reports are not available at the portal. </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r>
              <a:t>Old PP Portal</a:t>
            </a:r>
          </a:p>
        </p:txBody>
      </p:sp>
      <p:sp>
        <p:nvSpPr>
          <p:cNvPr id="145" name="Shape 145"/>
          <p:cNvSpPr>
            <a:spLocks noGrp="1"/>
          </p:cNvSpPr>
          <p:nvPr>
            <p:ph type="body" idx="1"/>
          </p:nvPr>
        </p:nvSpPr>
        <p:spPr>
          <a:prstGeom prst="rect">
            <a:avLst/>
          </a:prstGeom>
        </p:spPr>
        <p:txBody>
          <a:bodyPr/>
          <a:lstStyle/>
          <a:p>
            <a:pPr>
              <a:buBlip>
                <a:blip r:embed="rId2"/>
              </a:buBlip>
            </a:pPr>
            <a:r>
              <a:t>Requires registration</a:t>
            </a:r>
          </a:p>
          <a:p>
            <a:pPr>
              <a:buBlip>
                <a:blip r:embed="rId2"/>
              </a:buBlip>
            </a:pPr>
            <a:r>
              <a:t>Registries all visitors as bidders</a:t>
            </a:r>
          </a:p>
          <a:p>
            <a:pPr>
              <a:buBlip>
                <a:blip r:embed="rId2"/>
              </a:buBlip>
            </a:pPr>
            <a:r>
              <a:t>List of all riders is being compiled based on data about visitors of the Portal</a:t>
            </a:r>
          </a:p>
          <a:p>
            <a:pPr>
              <a:buBlip>
                <a:blip r:embed="rId2"/>
              </a:buBlip>
            </a:pPr>
            <a:r>
              <a:t>471 non - valid addresses at the Public Procurement Administration’s list of bidders</a:t>
            </a:r>
          </a:p>
        </p:txBody>
      </p:sp>
    </p:spTree>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641</Words>
  <Application>Microsoft Macintosh PowerPoint</Application>
  <PresentationFormat>Custom</PresentationFormat>
  <Paragraphs>74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Parchment</vt:lpstr>
      <vt:lpstr>Public Procurement in Montenegro</vt:lpstr>
      <vt:lpstr>Types of PP procedures</vt:lpstr>
      <vt:lpstr>Institutional framework</vt:lpstr>
      <vt:lpstr>Institutional framework</vt:lpstr>
      <vt:lpstr>Legislative framework</vt:lpstr>
      <vt:lpstr>Public Procurement Portal(s)</vt:lpstr>
      <vt:lpstr>PowerPoint Presentation</vt:lpstr>
      <vt:lpstr>Old PP Portal</vt:lpstr>
      <vt:lpstr>Old PP Portal</vt:lpstr>
      <vt:lpstr>Old PP Portal</vt:lpstr>
      <vt:lpstr>New PP Portal</vt:lpstr>
      <vt:lpstr>Incorrect information by competent authorities </vt:lpstr>
      <vt:lpstr>Incorrect information by competent authorities and PPA</vt:lpstr>
      <vt:lpstr>IA recommendations for improving transparency of PP</vt:lpstr>
      <vt:lpstr>Q&amp;A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Procurement in Montenegro</dc:title>
  <cp:lastModifiedBy>Ana</cp:lastModifiedBy>
  <cp:revision>1</cp:revision>
  <dcterms:modified xsi:type="dcterms:W3CDTF">2016-07-09T18:14:29Z</dcterms:modified>
</cp:coreProperties>
</file>