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6" r:id="rId7"/>
    <p:sldId id="273" r:id="rId8"/>
    <p:sldId id="274" r:id="rId9"/>
    <p:sldId id="275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gp.a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01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6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47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9618" y="132708"/>
            <a:ext cx="1467308" cy="491188"/>
          </a:xfrm>
          <a:prstGeom prst="rect">
            <a:avLst/>
          </a:prstGeom>
        </p:spPr>
      </p:pic>
      <p:pic>
        <p:nvPicPr>
          <p:cNvPr id="13" name="Picture 12" descr="http://www.plgp.al/templates/justbusiness-fjt/images/logo.png">
            <a:hlinkClick r:id="rId3"/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74" y="132708"/>
            <a:ext cx="1449726" cy="464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731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68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5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9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8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BE53-3C14-4943-AA35-C893BBD7750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464E-214D-4227-A11D-4EFBD7165B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gp.a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Qeverisje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Qeverisje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2325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Mjetet</a:t>
            </a:r>
            <a:r>
              <a:rPr lang="en-US" sz="3600" dirty="0" smtClean="0"/>
              <a:t> TIK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funksion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një</a:t>
            </a:r>
            <a:r>
              <a:rPr lang="en-US" sz="3600" dirty="0" smtClean="0"/>
              <a:t> </a:t>
            </a:r>
            <a:r>
              <a:rPr lang="en-US" sz="3600" dirty="0" err="1" smtClean="0"/>
              <a:t>qeverisje</a:t>
            </a:r>
            <a:r>
              <a:rPr lang="en-US" sz="3600" dirty="0" smtClean="0"/>
              <a:t> </a:t>
            </a:r>
            <a:r>
              <a:rPr lang="en-US" sz="3600" dirty="0" err="1" smtClean="0"/>
              <a:t>më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mire </a:t>
            </a:r>
            <a:r>
              <a:rPr lang="en-US" sz="3600" dirty="0" err="1" smtClean="0"/>
              <a:t>nëpërmjet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Dhënave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Hapura</a:t>
            </a:r>
            <a:endParaRPr lang="en-GB" sz="3600" dirty="0"/>
          </a:p>
        </p:txBody>
      </p:sp>
      <p:pic>
        <p:nvPicPr>
          <p:cNvPr id="1026" name="Picture 2" descr="Albanian Institute of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664" y="5545377"/>
            <a:ext cx="2524702" cy="84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lgp.al/templates/justbusiness-fjt/images/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60" y="5603286"/>
            <a:ext cx="2444082" cy="7836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470232" y="5781494"/>
            <a:ext cx="5200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USAID PLANNING AND LOCAL GOVERNANCE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ODA </a:t>
            </a:r>
            <a:r>
              <a:rPr lang="en-US" dirty="0" err="1" smtClean="0"/>
              <a:t>dhe</a:t>
            </a:r>
            <a:r>
              <a:rPr lang="en-US" dirty="0" smtClean="0"/>
              <a:t> OSA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Data Albania (ODA) </a:t>
            </a:r>
            <a:r>
              <a:rPr lang="en-US" dirty="0" err="1"/>
              <a:t>dhe</a:t>
            </a:r>
            <a:r>
              <a:rPr lang="en-US" dirty="0"/>
              <a:t> Open Spending Albania (OSA)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portale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krijuara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menaxhuara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smtClean="0"/>
              <a:t>AIS,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vënë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publikut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interesuarve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Hapura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sektorë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ekonomisë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Shqipëri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3200" dirty="0" smtClean="0"/>
              <a:t>http://open.data.al</a:t>
            </a:r>
          </a:p>
          <a:p>
            <a:pPr marL="457200" lvl="1" indent="0">
              <a:buNone/>
            </a:pPr>
            <a:r>
              <a:rPr lang="en-US" sz="3200" dirty="0" smtClean="0"/>
              <a:t>http://spending.data.al</a:t>
            </a:r>
            <a:endParaRPr lang="en-GB" sz="3200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516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informim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Transparenca</a:t>
            </a:r>
            <a:r>
              <a:rPr lang="en-US" dirty="0" smtClean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celësi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inkurajimin</a:t>
            </a:r>
            <a:r>
              <a:rPr lang="en-US" dirty="0"/>
              <a:t> e </a:t>
            </a:r>
            <a:r>
              <a:rPr lang="en-US" dirty="0" err="1"/>
              <a:t>llogaridhënies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smtClean="0"/>
              <a:t>mire </a:t>
            </a:r>
          </a:p>
          <a:p>
            <a:endParaRPr lang="en-US" dirty="0" smtClean="0"/>
          </a:p>
          <a:p>
            <a:r>
              <a:rPr lang="en-US" dirty="0" err="1" smtClean="0"/>
              <a:t>Mjetet</a:t>
            </a:r>
            <a:r>
              <a:rPr lang="en-US" dirty="0" smtClean="0"/>
              <a:t> TIK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prezantojme</a:t>
            </a:r>
            <a:r>
              <a:rPr lang="en-US" dirty="0" smtClean="0"/>
              <a:t> sot jane </a:t>
            </a:r>
            <a:r>
              <a:rPr lang="en-US" dirty="0" err="1" smtClean="0"/>
              <a:t>nje</a:t>
            </a:r>
            <a:r>
              <a:rPr lang="en-US" dirty="0" smtClean="0"/>
              <a:t> model </a:t>
            </a:r>
            <a:r>
              <a:rPr lang="en-US" dirty="0" err="1"/>
              <a:t>inovacioni</a:t>
            </a:r>
            <a:r>
              <a:rPr lang="en-US" dirty="0"/>
              <a:t> </a:t>
            </a:r>
            <a:r>
              <a:rPr lang="en-US" dirty="0" err="1" smtClean="0"/>
              <a:t>teknologjik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/>
              <a:t>forcon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drejtën</a:t>
            </a:r>
            <a:r>
              <a:rPr lang="en-US" dirty="0"/>
              <a:t> e </a:t>
            </a:r>
            <a:r>
              <a:rPr lang="en-US" dirty="0" err="1"/>
              <a:t>qytetarit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informim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transaparencë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vihet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sistemeve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formatin</a:t>
            </a:r>
            <a:r>
              <a:rPr lang="en-US" dirty="0"/>
              <a:t> ”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” (Open Data)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cdo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interesuar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përdori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informacion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, pa </a:t>
            </a:r>
            <a:r>
              <a:rPr lang="en-US" dirty="0" err="1"/>
              <a:t>hezitim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kundrejt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detyrimi</a:t>
            </a:r>
            <a:r>
              <a:rPr lang="en-US" dirty="0"/>
              <a:t>. 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2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5642"/>
            <a:ext cx="10515600" cy="1362149"/>
          </a:xfrm>
        </p:spPr>
        <p:txBody>
          <a:bodyPr>
            <a:normAutofit/>
          </a:bodyPr>
          <a:lstStyle/>
          <a:p>
            <a:r>
              <a:rPr lang="en-US" sz="4000" cap="all" dirty="0" err="1"/>
              <a:t>Transparenca</a:t>
            </a:r>
            <a:r>
              <a:rPr lang="en-US" sz="4000" cap="all" dirty="0"/>
              <a:t> </a:t>
            </a:r>
            <a:r>
              <a:rPr lang="en-US" sz="4000" cap="all" dirty="0" err="1"/>
              <a:t>DHe</a:t>
            </a:r>
            <a:r>
              <a:rPr lang="en-US" sz="4000" cap="all" dirty="0"/>
              <a:t> </a:t>
            </a:r>
            <a:r>
              <a:rPr lang="en-US" sz="4000" cap="all" dirty="0" err="1"/>
              <a:t>të</a:t>
            </a:r>
            <a:r>
              <a:rPr lang="en-US" sz="4000" cap="all" dirty="0"/>
              <a:t> </a:t>
            </a:r>
            <a:r>
              <a:rPr lang="en-US" sz="4000" cap="all" dirty="0" err="1"/>
              <a:t>Dhenat</a:t>
            </a:r>
            <a:r>
              <a:rPr lang="en-US" sz="4000" cap="all" dirty="0"/>
              <a:t> e </a:t>
            </a:r>
            <a:r>
              <a:rPr lang="en-US" sz="4000" cap="all" dirty="0" err="1" smtClean="0"/>
              <a:t>Hapura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7969"/>
            <a:ext cx="10515600" cy="4866121"/>
          </a:xfrm>
        </p:spPr>
        <p:txBody>
          <a:bodyPr>
            <a:normAutofit/>
          </a:bodyPr>
          <a:lstStyle/>
          <a:p>
            <a:r>
              <a:rPr lang="en-US" dirty="0" err="1"/>
              <a:t>Transparenca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themeli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llogaridhenies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pergjegjshmerise</a:t>
            </a:r>
            <a:r>
              <a:rPr lang="en-US" dirty="0"/>
              <a:t> ne </a:t>
            </a:r>
            <a:r>
              <a:rPr lang="en-US" dirty="0" err="1"/>
              <a:t>qeverisje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mundesi</a:t>
            </a:r>
            <a:r>
              <a:rPr lang="en-US" dirty="0"/>
              <a:t> </a:t>
            </a:r>
            <a:r>
              <a:rPr lang="en-US" dirty="0" err="1"/>
              <a:t>qytetareve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luajne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me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 ne </a:t>
            </a:r>
            <a:r>
              <a:rPr lang="en-US" dirty="0" err="1"/>
              <a:t>zhvillimin</a:t>
            </a:r>
            <a:r>
              <a:rPr lang="en-US" dirty="0"/>
              <a:t> e </a:t>
            </a:r>
            <a:r>
              <a:rPr lang="en-US" dirty="0" err="1"/>
              <a:t>shoqerise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“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dhenat</a:t>
            </a:r>
            <a:r>
              <a:rPr lang="en-US" dirty="0"/>
              <a:t>” </a:t>
            </a:r>
            <a:r>
              <a:rPr lang="en-US" dirty="0" err="1"/>
              <a:t>nenkuptojne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dhenat</a:t>
            </a:r>
            <a:r>
              <a:rPr lang="en-US" dirty="0"/>
              <a:t> </a:t>
            </a:r>
            <a:r>
              <a:rPr lang="en-US" dirty="0" err="1"/>
              <a:t>faktike</a:t>
            </a:r>
            <a:r>
              <a:rPr lang="en-US" dirty="0"/>
              <a:t>,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 smtClean="0"/>
              <a:t>ngrihen</a:t>
            </a:r>
            <a:r>
              <a:rPr lang="en-US" dirty="0" smtClean="0"/>
              <a:t> </a:t>
            </a:r>
            <a:r>
              <a:rPr lang="en-US" dirty="0" err="1"/>
              <a:t>politikat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vendimarrja</a:t>
            </a:r>
            <a:r>
              <a:rPr lang="en-US" dirty="0" smtClean="0"/>
              <a:t>, e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vleresohen</a:t>
            </a:r>
            <a:r>
              <a:rPr lang="en-US" dirty="0"/>
              <a:t> </a:t>
            </a:r>
            <a:r>
              <a:rPr lang="en-US" dirty="0" err="1" smtClean="0"/>
              <a:t>sherbimet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 </a:t>
            </a:r>
            <a:r>
              <a:rPr lang="en-US" dirty="0"/>
              <a:t>me </a:t>
            </a:r>
            <a:r>
              <a:rPr lang="en-US" dirty="0" err="1"/>
              <a:t>shume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jene</a:t>
            </a:r>
            <a:r>
              <a:rPr lang="en-US" dirty="0"/>
              <a:t> </a:t>
            </a:r>
            <a:r>
              <a:rPr lang="en-US" dirty="0" err="1"/>
              <a:t>informuar</a:t>
            </a:r>
            <a:r>
              <a:rPr lang="en-US" dirty="0"/>
              <a:t> </a:t>
            </a:r>
            <a:r>
              <a:rPr lang="en-US" dirty="0" err="1"/>
              <a:t>qytetaret</a:t>
            </a:r>
            <a:r>
              <a:rPr lang="en-US" dirty="0"/>
              <a:t>, </a:t>
            </a:r>
            <a:r>
              <a:rPr lang="en-US" dirty="0" err="1"/>
              <a:t>aq</a:t>
            </a:r>
            <a:r>
              <a:rPr lang="en-US" dirty="0"/>
              <a:t> me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kenaqur</a:t>
            </a:r>
            <a:r>
              <a:rPr lang="en-US" dirty="0"/>
              <a:t> jane 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sherbimet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autoritetet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4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Informimi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administrohen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Njesite</a:t>
            </a:r>
            <a:r>
              <a:rPr lang="en-US" dirty="0"/>
              <a:t> e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,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behen</a:t>
            </a:r>
            <a:r>
              <a:rPr lang="en-US" dirty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</a:t>
            </a:r>
            <a:r>
              <a:rPr lang="en-US" dirty="0"/>
              <a:t>per </a:t>
            </a:r>
            <a:r>
              <a:rPr lang="en-US" dirty="0" err="1"/>
              <a:t>arsye</a:t>
            </a:r>
            <a:r>
              <a:rPr lang="en-US" dirty="0"/>
              <a:t> se jane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jo </a:t>
            </a:r>
            <a:r>
              <a:rPr lang="en-US" dirty="0" err="1"/>
              <a:t>vetem</a:t>
            </a:r>
            <a:r>
              <a:rPr lang="en-US" dirty="0"/>
              <a:t> per </a:t>
            </a:r>
            <a:r>
              <a:rPr lang="en-US" dirty="0" err="1"/>
              <a:t>autoritetet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per </a:t>
            </a:r>
            <a:r>
              <a:rPr lang="en-US" dirty="0" err="1"/>
              <a:t>subjektet</a:t>
            </a:r>
            <a:r>
              <a:rPr lang="en-US" dirty="0"/>
              <a:t> </a:t>
            </a:r>
            <a:r>
              <a:rPr lang="en-US" dirty="0" err="1"/>
              <a:t>vendase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partneret</a:t>
            </a:r>
            <a:r>
              <a:rPr lang="en-US" dirty="0"/>
              <a:t> </a:t>
            </a:r>
            <a:r>
              <a:rPr lang="en-US" dirty="0" err="1" smtClean="0"/>
              <a:t>lokale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Me </a:t>
            </a:r>
            <a:r>
              <a:rPr lang="en-US" dirty="0" err="1"/>
              <a:t>zhvillimin</a:t>
            </a:r>
            <a:r>
              <a:rPr lang="en-US" dirty="0"/>
              <a:t> e  </a:t>
            </a:r>
            <a:r>
              <a:rPr lang="en-US" dirty="0" err="1"/>
              <a:t>mediave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teknologjive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publikimit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dhenave</a:t>
            </a:r>
            <a:r>
              <a:rPr lang="en-US" dirty="0"/>
              <a:t>,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pritshmeria</a:t>
            </a:r>
            <a:r>
              <a:rPr lang="en-US" dirty="0"/>
              <a:t> e </a:t>
            </a:r>
            <a:r>
              <a:rPr lang="en-US" dirty="0" err="1"/>
              <a:t>qytetareve</a:t>
            </a:r>
            <a:r>
              <a:rPr lang="en-US" dirty="0"/>
              <a:t> per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patur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qeverisje</a:t>
            </a:r>
            <a:r>
              <a:rPr lang="en-US" dirty="0"/>
              <a:t> me </a:t>
            </a:r>
            <a:r>
              <a:rPr lang="en-US" dirty="0" err="1"/>
              <a:t>transparente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me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pergjegjeshme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Bashkite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kuptojne</a:t>
            </a:r>
            <a:r>
              <a:rPr lang="en-US" dirty="0"/>
              <a:t> </a:t>
            </a:r>
            <a:r>
              <a:rPr lang="en-US" dirty="0" err="1"/>
              <a:t>rendesine</a:t>
            </a:r>
            <a:r>
              <a:rPr lang="en-US" dirty="0"/>
              <a:t> 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dhenave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 smtClean="0"/>
              <a:t>zoteroni</a:t>
            </a:r>
            <a:r>
              <a:rPr lang="en-US" dirty="0" smtClean="0"/>
              <a:t>, </a:t>
            </a:r>
            <a:r>
              <a:rPr lang="en-US" dirty="0" err="1"/>
              <a:t>vleren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ne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publikut</a:t>
            </a:r>
            <a:r>
              <a:rPr lang="en-US" dirty="0"/>
              <a:t> ne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smtClean="0"/>
              <a:t>format me </a:t>
            </a:r>
            <a:r>
              <a:rPr lang="en-US" dirty="0" err="1" smtClean="0"/>
              <a:t>standarte</a:t>
            </a:r>
            <a:r>
              <a:rPr lang="en-US" dirty="0" smtClean="0"/>
              <a:t>,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/>
              <a:t>perdorin</a:t>
            </a:r>
            <a:r>
              <a:rPr lang="en-US" dirty="0"/>
              <a:t> </a:t>
            </a:r>
            <a:r>
              <a:rPr lang="en-US" dirty="0" err="1"/>
              <a:t>lehtesisht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6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Cilësia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Sigurimi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Dhenave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Hapura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per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publikun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duhet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jete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proces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vazhdueshem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stimulon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aktivizimin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komunitetit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ne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qeverisje</a:t>
            </a:r>
            <a:endParaRPr lang="en-US" dirty="0" smtClean="0">
              <a:effectLst/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en-US" dirty="0"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r>
              <a:rPr lang="en-US" dirty="0" err="1"/>
              <a:t>Disponibiliteti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promovohet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publikohet</a:t>
            </a:r>
            <a:r>
              <a:rPr lang="en-US" dirty="0"/>
              <a:t> ne </a:t>
            </a:r>
            <a:r>
              <a:rPr lang="en-US" dirty="0" smtClean="0"/>
              <a:t>Media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pershtashme</a:t>
            </a:r>
            <a:r>
              <a:rPr lang="en-US" dirty="0" smtClean="0"/>
              <a:t> me audience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efektshmeri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larte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elementet</a:t>
            </a:r>
            <a:r>
              <a:rPr lang="en-US" dirty="0"/>
              <a:t> me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rendesishem</a:t>
            </a:r>
            <a:r>
              <a:rPr lang="en-US" dirty="0"/>
              <a:t> ne </a:t>
            </a:r>
            <a:r>
              <a:rPr lang="en-US" dirty="0" err="1"/>
              <a:t>publikimin</a:t>
            </a:r>
            <a:r>
              <a:rPr lang="en-US" dirty="0"/>
              <a:t> 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koha</a:t>
            </a:r>
            <a:r>
              <a:rPr lang="en-US" dirty="0"/>
              <a:t> per </a:t>
            </a:r>
            <a:r>
              <a:rPr lang="en-US" dirty="0" err="1"/>
              <a:t>arsye</a:t>
            </a:r>
            <a:r>
              <a:rPr lang="en-US" dirty="0"/>
              <a:t> se </a:t>
            </a:r>
            <a:r>
              <a:rPr lang="en-US" dirty="0" err="1"/>
              <a:t>pavaresisht</a:t>
            </a:r>
            <a:r>
              <a:rPr lang="en-US" dirty="0"/>
              <a:t> </a:t>
            </a:r>
            <a:r>
              <a:rPr lang="en-US" dirty="0" err="1"/>
              <a:t>cilesise</a:t>
            </a:r>
            <a:r>
              <a:rPr lang="en-US" dirty="0"/>
              <a:t> se </a:t>
            </a:r>
            <a:r>
              <a:rPr lang="en-US" dirty="0" err="1" smtClean="0"/>
              <a:t>informacionit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Nqs</a:t>
            </a:r>
            <a:r>
              <a:rPr lang="en-US" dirty="0" smtClean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 smtClean="0"/>
              <a:t>dergohet</a:t>
            </a:r>
            <a:r>
              <a:rPr lang="en-US" dirty="0" smtClean="0"/>
              <a:t>/</a:t>
            </a:r>
            <a:r>
              <a:rPr lang="en-US" dirty="0" err="1" smtClean="0"/>
              <a:t>percohet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kohe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grupet</a:t>
            </a:r>
            <a:r>
              <a:rPr lang="en-US" dirty="0"/>
              <a:t> e </a:t>
            </a:r>
            <a:r>
              <a:rPr lang="en-US" dirty="0" err="1"/>
              <a:t>interesit</a:t>
            </a:r>
            <a:r>
              <a:rPr lang="en-US" dirty="0"/>
              <a:t>, </a:t>
            </a:r>
            <a:r>
              <a:rPr lang="en-US" dirty="0" err="1"/>
              <a:t>efektet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per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qene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pritshmerive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69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Mjetet</a:t>
            </a:r>
            <a:r>
              <a:rPr lang="en-US" dirty="0"/>
              <a:t> </a:t>
            </a:r>
            <a:r>
              <a:rPr lang="en-US" dirty="0" smtClean="0"/>
              <a:t>TIK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prezantohen</a:t>
            </a:r>
            <a:r>
              <a:rPr lang="en-US" dirty="0" smtClean="0"/>
              <a:t> sot: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415"/>
            <a:ext cx="10515600" cy="48245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 err="1" smtClean="0"/>
              <a:t>ndihmojne</a:t>
            </a:r>
            <a:r>
              <a:rPr lang="en-US" dirty="0" smtClean="0"/>
              <a:t> NJQV-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komunitetet</a:t>
            </a:r>
            <a:r>
              <a:rPr lang="en-US" dirty="0"/>
              <a:t>, </a:t>
            </a:r>
            <a:r>
              <a:rPr lang="en-US" dirty="0" err="1"/>
              <a:t>grupet</a:t>
            </a:r>
            <a:r>
              <a:rPr lang="en-US" dirty="0"/>
              <a:t> e </a:t>
            </a:r>
            <a:r>
              <a:rPr lang="en-US" dirty="0" err="1"/>
              <a:t>interesit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publikun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kuptojne</a:t>
            </a:r>
            <a:r>
              <a:rPr lang="en-US" dirty="0"/>
              <a:t> se:</a:t>
            </a:r>
            <a:endParaRPr lang="en-GB" dirty="0"/>
          </a:p>
          <a:p>
            <a:pPr lvl="1"/>
            <a:r>
              <a:rPr lang="en-US" sz="2800" dirty="0"/>
              <a:t>Si, Ku, Kur </a:t>
            </a:r>
            <a:r>
              <a:rPr lang="en-US" sz="2800" dirty="0" err="1"/>
              <a:t>dhe</a:t>
            </a:r>
            <a:r>
              <a:rPr lang="en-US" sz="2800" dirty="0"/>
              <a:t> per </a:t>
            </a:r>
            <a:r>
              <a:rPr lang="en-US" sz="2800" dirty="0" err="1"/>
              <a:t>Cfare</a:t>
            </a:r>
            <a:r>
              <a:rPr lang="en-US" sz="2800" dirty="0"/>
              <a:t> </a:t>
            </a:r>
            <a:r>
              <a:rPr lang="en-US" sz="2800" dirty="0" err="1"/>
              <a:t>shpenzohen</a:t>
            </a:r>
            <a:r>
              <a:rPr lang="en-US" sz="2800" dirty="0"/>
              <a:t> </a:t>
            </a:r>
            <a:r>
              <a:rPr lang="en-US" sz="2800" dirty="0" err="1"/>
              <a:t>parate</a:t>
            </a:r>
            <a:r>
              <a:rPr lang="en-US" sz="2800" dirty="0"/>
              <a:t> e </a:t>
            </a:r>
            <a:r>
              <a:rPr lang="en-US" sz="2800" dirty="0" err="1"/>
              <a:t>tyre</a:t>
            </a:r>
            <a:r>
              <a:rPr lang="en-US" sz="2800" dirty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marrin</a:t>
            </a:r>
            <a:r>
              <a:rPr lang="en-US" sz="2800" dirty="0" smtClean="0"/>
              <a:t> </a:t>
            </a:r>
            <a:r>
              <a:rPr lang="en-US" sz="2800" dirty="0" err="1" smtClean="0"/>
              <a:t>parasysh</a:t>
            </a:r>
            <a:r>
              <a:rPr lang="en-US" sz="2800" dirty="0" smtClean="0"/>
              <a:t> </a:t>
            </a:r>
            <a:r>
              <a:rPr lang="en-US" sz="2800" dirty="0" err="1"/>
              <a:t>zgjidhjen</a:t>
            </a:r>
            <a:r>
              <a:rPr lang="en-US" sz="2800" dirty="0"/>
              <a:t> e </a:t>
            </a:r>
            <a:r>
              <a:rPr lang="en-US" sz="2800" dirty="0" err="1"/>
              <a:t>problemeve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tyre</a:t>
            </a:r>
            <a:r>
              <a:rPr lang="en-US" sz="2800" dirty="0"/>
              <a:t>?</a:t>
            </a:r>
            <a:endParaRPr lang="en-GB" sz="2800" dirty="0"/>
          </a:p>
          <a:p>
            <a:pPr lvl="1"/>
            <a:r>
              <a:rPr lang="en-US" sz="2800" dirty="0"/>
              <a:t>Si </a:t>
            </a:r>
            <a:r>
              <a:rPr lang="en-US" sz="2800" dirty="0" err="1"/>
              <a:t>eshte</a:t>
            </a:r>
            <a:r>
              <a:rPr lang="en-US" sz="2800" dirty="0"/>
              <a:t> </a:t>
            </a:r>
            <a:r>
              <a:rPr lang="en-US" sz="2800" dirty="0" err="1"/>
              <a:t>eficienca</a:t>
            </a:r>
            <a:r>
              <a:rPr lang="en-US" sz="2800" dirty="0"/>
              <a:t> ne </a:t>
            </a:r>
            <a:r>
              <a:rPr lang="en-US" sz="2800" dirty="0" err="1"/>
              <a:t>perdorimin</a:t>
            </a:r>
            <a:r>
              <a:rPr lang="en-US" sz="2800" dirty="0"/>
              <a:t> e </a:t>
            </a:r>
            <a:r>
              <a:rPr lang="en-US" sz="2800" dirty="0" err="1"/>
              <a:t>aseteve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mjeteve</a:t>
            </a:r>
            <a:r>
              <a:rPr lang="en-US" sz="2800" dirty="0"/>
              <a:t> </a:t>
            </a:r>
            <a:r>
              <a:rPr lang="en-US" sz="2800" dirty="0" err="1" smtClean="0"/>
              <a:t>monetare</a:t>
            </a:r>
            <a:r>
              <a:rPr lang="en-US" sz="2800" dirty="0" smtClean="0"/>
              <a:t> </a:t>
            </a:r>
            <a:r>
              <a:rPr lang="en-US" sz="2800" dirty="0" err="1" smtClean="0"/>
              <a:t>publike</a:t>
            </a:r>
            <a:r>
              <a:rPr lang="en-US" sz="2800" dirty="0" smtClean="0"/>
              <a:t>?</a:t>
            </a:r>
            <a:endParaRPr lang="en-GB" sz="2800" dirty="0"/>
          </a:p>
          <a:p>
            <a:pPr lvl="1"/>
            <a:r>
              <a:rPr lang="en-US" sz="2800" dirty="0"/>
              <a:t>Si </a:t>
            </a:r>
            <a:r>
              <a:rPr lang="en-US" sz="2800" dirty="0" err="1"/>
              <a:t>shpenzohen</a:t>
            </a:r>
            <a:r>
              <a:rPr lang="en-US" sz="2800" dirty="0"/>
              <a:t> </a:t>
            </a:r>
            <a:r>
              <a:rPr lang="en-US" sz="2800" dirty="0" err="1"/>
              <a:t>parate</a:t>
            </a:r>
            <a:r>
              <a:rPr lang="en-US" sz="2800" dirty="0"/>
              <a:t> per </a:t>
            </a:r>
            <a:r>
              <a:rPr lang="en-US" sz="2800" dirty="0" err="1"/>
              <a:t>Administrimin</a:t>
            </a:r>
            <a:r>
              <a:rPr lang="en-US" sz="2800" dirty="0"/>
              <a:t> e NJQV-</a:t>
            </a:r>
            <a:r>
              <a:rPr lang="en-US" sz="2800" dirty="0" err="1"/>
              <a:t>Bashki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jane </a:t>
            </a:r>
            <a:r>
              <a:rPr lang="en-US" sz="2800" dirty="0" err="1"/>
              <a:t>shpenzimet</a:t>
            </a:r>
            <a:r>
              <a:rPr lang="en-US" sz="2800" dirty="0"/>
              <a:t> </a:t>
            </a:r>
            <a:r>
              <a:rPr lang="en-US" sz="2800" dirty="0" err="1" smtClean="0"/>
              <a:t>kundrejt</a:t>
            </a:r>
            <a:r>
              <a:rPr lang="en-US" sz="2800" dirty="0" smtClean="0"/>
              <a:t> </a:t>
            </a:r>
            <a:r>
              <a:rPr lang="en-US" sz="2800" dirty="0" err="1" smtClean="0"/>
              <a:t>investimeve</a:t>
            </a:r>
            <a:r>
              <a:rPr lang="en-US" sz="2800" dirty="0" smtClean="0"/>
              <a:t>?</a:t>
            </a:r>
            <a:endParaRPr lang="en-GB" sz="2800" dirty="0"/>
          </a:p>
          <a:p>
            <a:pPr lvl="1"/>
            <a:r>
              <a:rPr lang="en-US" sz="2800" dirty="0"/>
              <a:t>Kush jane </a:t>
            </a:r>
            <a:r>
              <a:rPr lang="en-US" sz="2800" dirty="0" err="1"/>
              <a:t>perfituesit</a:t>
            </a:r>
            <a:r>
              <a:rPr lang="en-US" sz="2800" dirty="0"/>
              <a:t> e </a:t>
            </a:r>
            <a:r>
              <a:rPr lang="en-US" sz="2800" dirty="0" err="1"/>
              <a:t>tenderave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kontratave</a:t>
            </a:r>
            <a:r>
              <a:rPr lang="en-US" sz="2800" dirty="0"/>
              <a:t> per </a:t>
            </a:r>
            <a:r>
              <a:rPr lang="en-US" sz="2800" dirty="0" err="1"/>
              <a:t>shpenzimet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investimet</a:t>
            </a:r>
            <a:r>
              <a:rPr lang="en-US" sz="2800" dirty="0"/>
              <a:t> </a:t>
            </a:r>
            <a:r>
              <a:rPr lang="en-US" sz="2800" dirty="0" err="1"/>
              <a:t>lokale</a:t>
            </a:r>
            <a:r>
              <a:rPr lang="en-US" sz="2800" dirty="0"/>
              <a:t>?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Permiresimi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Mjetet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ndertuar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sherbejne</a:t>
            </a:r>
            <a:r>
              <a:rPr lang="en-US" dirty="0"/>
              <a:t> </a:t>
            </a:r>
            <a:r>
              <a:rPr lang="en-US" dirty="0" err="1"/>
              <a:t>thellesisht</a:t>
            </a:r>
            <a:r>
              <a:rPr lang="en-US" dirty="0"/>
              <a:t> </a:t>
            </a:r>
            <a:r>
              <a:rPr lang="en-US" dirty="0" err="1"/>
              <a:t>parandalimit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fenomenit</a:t>
            </a:r>
            <a:r>
              <a:rPr lang="en-US" dirty="0"/>
              <a:t> </a:t>
            </a:r>
            <a:r>
              <a:rPr lang="en-US" dirty="0" err="1"/>
              <a:t>mjaft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perhapur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korrupsionit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jane ne </a:t>
            </a:r>
            <a:r>
              <a:rPr lang="en-US" dirty="0" err="1"/>
              <a:t>mbeshtetje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interesave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publikut</a:t>
            </a:r>
            <a:endParaRPr lang="en-US" dirty="0" smtClean="0"/>
          </a:p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dhenat</a:t>
            </a:r>
            <a:r>
              <a:rPr lang="en-US" dirty="0"/>
              <a:t> e </a:t>
            </a:r>
            <a:r>
              <a:rPr lang="en-US" dirty="0" err="1"/>
              <a:t>hapura</a:t>
            </a:r>
            <a:r>
              <a:rPr lang="en-US" dirty="0"/>
              <a:t> </a:t>
            </a:r>
            <a:r>
              <a:rPr lang="en-US" dirty="0" err="1"/>
              <a:t>ofrojne</a:t>
            </a:r>
            <a:r>
              <a:rPr lang="en-US" dirty="0"/>
              <a:t>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detajuar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mundesite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ofrohen</a:t>
            </a:r>
            <a:r>
              <a:rPr lang="en-US" dirty="0"/>
              <a:t> per </a:t>
            </a:r>
            <a:r>
              <a:rPr lang="en-US" dirty="0" err="1"/>
              <a:t>bashkepunim</a:t>
            </a:r>
            <a:r>
              <a:rPr lang="en-US" dirty="0"/>
              <a:t> me NJQV, me </a:t>
            </a:r>
            <a:r>
              <a:rPr lang="en-US" dirty="0" err="1"/>
              <a:t>qellim</a:t>
            </a:r>
            <a:r>
              <a:rPr lang="en-US" dirty="0"/>
              <a:t> per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siguruar</a:t>
            </a:r>
            <a:r>
              <a:rPr lang="en-US" dirty="0"/>
              <a:t> </a:t>
            </a:r>
            <a:r>
              <a:rPr lang="en-US" dirty="0" err="1"/>
              <a:t>konkurrence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ndershme</a:t>
            </a:r>
            <a:r>
              <a:rPr lang="en-US" dirty="0" smtClean="0"/>
              <a:t> ne </a:t>
            </a:r>
            <a:r>
              <a:rPr lang="en-US" dirty="0" err="1" smtClean="0"/>
              <a:t>tendera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konkurse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Korrupsioni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lulezoje</a:t>
            </a:r>
            <a:r>
              <a:rPr lang="en-US" dirty="0" smtClean="0"/>
              <a:t> </a:t>
            </a:r>
            <a:r>
              <a:rPr lang="en-US" dirty="0" err="1" smtClean="0"/>
              <a:t>atje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vendimarrja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e </a:t>
            </a:r>
            <a:r>
              <a:rPr lang="en-US" dirty="0" err="1" smtClean="0"/>
              <a:t>fshehte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jepen</a:t>
            </a:r>
            <a:r>
              <a:rPr lang="en-US" dirty="0" smtClean="0"/>
              <a:t> </a:t>
            </a:r>
            <a:r>
              <a:rPr lang="en-US" dirty="0" err="1" smtClean="0"/>
              <a:t>detaje</a:t>
            </a:r>
            <a:r>
              <a:rPr lang="en-US" dirty="0" smtClean="0"/>
              <a:t> per </a:t>
            </a:r>
            <a:r>
              <a:rPr lang="en-US" dirty="0" err="1" smtClean="0"/>
              <a:t>shpenzimet</a:t>
            </a:r>
            <a:r>
              <a:rPr lang="en-US" dirty="0" smtClean="0"/>
              <a:t>, </a:t>
            </a:r>
            <a:r>
              <a:rPr lang="en-US" dirty="0" err="1" smtClean="0"/>
              <a:t>kontraktoret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siguruesit</a:t>
            </a:r>
            <a:r>
              <a:rPr lang="en-US" dirty="0" smtClean="0"/>
              <a:t> e </a:t>
            </a:r>
            <a:r>
              <a:rPr lang="en-US" dirty="0" err="1" smtClean="0"/>
              <a:t>sherbimeve</a:t>
            </a:r>
            <a:r>
              <a:rPr lang="en-US" dirty="0" smtClean="0"/>
              <a:t> per NJQV-</a:t>
            </a:r>
            <a:r>
              <a:rPr lang="en-US" dirty="0" err="1" smtClean="0"/>
              <a:t>te</a:t>
            </a:r>
            <a:r>
              <a:rPr lang="en-US" dirty="0" smtClean="0"/>
              <a:t>.</a:t>
            </a:r>
          </a:p>
          <a:p>
            <a:r>
              <a:rPr lang="en-US" dirty="0" err="1"/>
              <a:t>Pervec</a:t>
            </a:r>
            <a:r>
              <a:rPr lang="en-US" dirty="0"/>
              <a:t> </a:t>
            </a:r>
            <a:r>
              <a:rPr lang="en-US" dirty="0" err="1"/>
              <a:t>publikimit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pjese</a:t>
            </a:r>
            <a:r>
              <a:rPr lang="en-US" dirty="0"/>
              <a:t> e </a:t>
            </a:r>
            <a:r>
              <a:rPr lang="en-US" dirty="0" err="1"/>
              <a:t>rendesishme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korrigjimit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dhenave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jete</a:t>
            </a:r>
            <a:r>
              <a:rPr lang="en-US" dirty="0"/>
              <a:t> </a:t>
            </a:r>
            <a:r>
              <a:rPr lang="en-US" dirty="0" err="1"/>
              <a:t>efektiv</a:t>
            </a:r>
            <a:r>
              <a:rPr lang="en-US" dirty="0"/>
              <a:t> ne </a:t>
            </a:r>
            <a:r>
              <a:rPr lang="en-US" dirty="0" err="1"/>
              <a:t>permiresmin</a:t>
            </a:r>
            <a:r>
              <a:rPr lang="en-US" dirty="0"/>
              <a:t> e </a:t>
            </a:r>
            <a:r>
              <a:rPr lang="en-US" dirty="0" err="1"/>
              <a:t>cilesese</a:t>
            </a:r>
            <a:r>
              <a:rPr lang="en-US" dirty="0"/>
              <a:t> se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garantimin</a:t>
            </a:r>
            <a:r>
              <a:rPr lang="en-US" dirty="0"/>
              <a:t> e </a:t>
            </a:r>
            <a:r>
              <a:rPr lang="en-US" dirty="0" err="1"/>
              <a:t>vertetesise</a:t>
            </a:r>
            <a:r>
              <a:rPr lang="en-US" dirty="0"/>
              <a:t> se </a:t>
            </a:r>
            <a:r>
              <a:rPr lang="en-US" dirty="0" err="1"/>
              <a:t>tyre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0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Rekomandime</a:t>
            </a:r>
            <a:r>
              <a:rPr lang="en-US" dirty="0" smtClean="0"/>
              <a:t> per NJQV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publikojne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Dhenat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per </a:t>
            </a:r>
            <a:r>
              <a:rPr lang="en-US" dirty="0" err="1"/>
              <a:t>publikun</a:t>
            </a:r>
            <a:r>
              <a:rPr lang="en-US" dirty="0"/>
              <a:t> </a:t>
            </a:r>
            <a:r>
              <a:rPr lang="en-US" dirty="0" err="1"/>
              <a:t>sapo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kene</a:t>
            </a:r>
            <a:r>
              <a:rPr lang="en-US" dirty="0"/>
              <a:t> version </a:t>
            </a:r>
            <a:r>
              <a:rPr lang="en-US" dirty="0" err="1"/>
              <a:t>perfundimtar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verifikuar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, </a:t>
            </a:r>
            <a:r>
              <a:rPr lang="en-US" dirty="0" err="1"/>
              <a:t>ose</a:t>
            </a:r>
            <a:r>
              <a:rPr lang="en-US" dirty="0"/>
              <a:t> e </a:t>
            </a:r>
            <a:r>
              <a:rPr lang="en-US" dirty="0" err="1"/>
              <a:t>thene</a:t>
            </a:r>
            <a:r>
              <a:rPr lang="en-US" dirty="0"/>
              <a:t> </a:t>
            </a:r>
            <a:r>
              <a:rPr lang="en-US" dirty="0" err="1"/>
              <a:t>ndryshe</a:t>
            </a:r>
            <a:r>
              <a:rPr lang="en-US" dirty="0"/>
              <a:t> ne </a:t>
            </a:r>
            <a:r>
              <a:rPr lang="en-US" dirty="0" err="1"/>
              <a:t>kohe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GB" dirty="0"/>
          </a:p>
          <a:p>
            <a:pPr lvl="0"/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perdorin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njejtat</a:t>
            </a:r>
            <a:r>
              <a:rPr lang="en-US" dirty="0"/>
              <a:t> </a:t>
            </a:r>
            <a:r>
              <a:rPr lang="en-US" dirty="0" err="1"/>
              <a:t>standarte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klasifikimit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shpenzimeve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dakortesuara</a:t>
            </a:r>
            <a:r>
              <a:rPr lang="en-US" dirty="0"/>
              <a:t> me para, </a:t>
            </a:r>
            <a:r>
              <a:rPr lang="en-US" dirty="0" smtClean="0"/>
              <a:t>p.sh. IFRS, me </a:t>
            </a:r>
            <a:r>
              <a:rPr lang="en-US" dirty="0" err="1"/>
              <a:t>qellim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kete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krahasimi</a:t>
            </a:r>
            <a:r>
              <a:rPr lang="en-US" dirty="0"/>
              <a:t> </a:t>
            </a:r>
            <a:r>
              <a:rPr lang="en-US" dirty="0" err="1"/>
              <a:t>ndermjet</a:t>
            </a:r>
            <a:r>
              <a:rPr lang="en-US" dirty="0"/>
              <a:t> </a:t>
            </a:r>
            <a:r>
              <a:rPr lang="en-US" dirty="0" err="1"/>
              <a:t>viteve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ndermjet</a:t>
            </a:r>
            <a:r>
              <a:rPr lang="en-US" dirty="0"/>
              <a:t> NJQV-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GB" dirty="0"/>
          </a:p>
          <a:p>
            <a:pPr lvl="0"/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perdorin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njejtat</a:t>
            </a:r>
            <a:r>
              <a:rPr lang="en-US" dirty="0"/>
              <a:t> </a:t>
            </a:r>
            <a:r>
              <a:rPr lang="en-US" dirty="0" err="1"/>
              <a:t>protokolle</a:t>
            </a:r>
            <a:r>
              <a:rPr lang="en-US" dirty="0"/>
              <a:t> </a:t>
            </a:r>
            <a:r>
              <a:rPr lang="en-US" dirty="0" err="1"/>
              <a:t>teknike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teknologjise</a:t>
            </a:r>
            <a:r>
              <a:rPr lang="en-US" dirty="0"/>
              <a:t> se </a:t>
            </a:r>
            <a:r>
              <a:rPr lang="en-US" dirty="0" err="1"/>
              <a:t>informacionit</a:t>
            </a:r>
            <a:r>
              <a:rPr lang="en-US" dirty="0"/>
              <a:t> me </a:t>
            </a:r>
            <a:r>
              <a:rPr lang="en-US" dirty="0" err="1"/>
              <a:t>qellim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sinkroznim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sistemeve</a:t>
            </a:r>
            <a:r>
              <a:rPr lang="en-US" dirty="0"/>
              <a:t> me </a:t>
            </a:r>
            <a:r>
              <a:rPr lang="en-US" dirty="0" err="1" smtClean="0"/>
              <a:t>njeri-tjetrin</a:t>
            </a:r>
            <a:r>
              <a:rPr lang="en-US" dirty="0" smtClean="0"/>
              <a:t> </a:t>
            </a:r>
            <a:r>
              <a:rPr lang="en-US" dirty="0"/>
              <a:t>duke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shkallen</a:t>
            </a:r>
            <a:r>
              <a:rPr lang="en-US" dirty="0"/>
              <a:t> e </a:t>
            </a:r>
            <a:r>
              <a:rPr lang="en-US" dirty="0" err="1"/>
              <a:t>efektivitetit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shperhapjes</a:t>
            </a:r>
            <a:r>
              <a:rPr lang="en-US" dirty="0"/>
              <a:t> se </a:t>
            </a:r>
            <a:r>
              <a:rPr lang="en-US" dirty="0" err="1"/>
              <a:t>informacionit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9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90" y="624899"/>
            <a:ext cx="10515600" cy="1325563"/>
          </a:xfrm>
        </p:spPr>
        <p:txBody>
          <a:bodyPr/>
          <a:lstStyle/>
          <a:p>
            <a:r>
              <a:rPr lang="en-US" dirty="0" err="1" smtClean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Objektivat</a:t>
            </a:r>
            <a:r>
              <a:rPr lang="en-US" dirty="0" smtClean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sistemit</a:t>
            </a:r>
            <a:r>
              <a:rPr lang="en-US" dirty="0" smtClean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Money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37" y="1815233"/>
            <a:ext cx="10515600" cy="4575175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sigurojë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pasqyrë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qartë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janë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shpenzuar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paratë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taksapaguesve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njësi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duke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nxitur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llogaridhënien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institucionale</a:t>
            </a:r>
            <a:endParaRPr lang="en-GB" sz="1800" dirty="0" smtClean="0">
              <a:effectLst/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informojë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strukturat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përkatëse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lidhje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fenomene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cilat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ulin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performancën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njësisë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gjatë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realizimit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buxhetit</a:t>
            </a:r>
            <a:endParaRPr lang="en-GB" sz="1800" dirty="0" smtClean="0">
              <a:effectLst/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sigurojë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transparencë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publikun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qytetarët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këtyre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njësive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edukojë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qytetarin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kërkësen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llogarisë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ndaj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insituticioneve</a:t>
            </a:r>
            <a:endParaRPr lang="en-GB" sz="1800" dirty="0" smtClean="0">
              <a:effectLst/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nxisë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pjesëmarrjen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qytetarëve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debate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rrisë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presionin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grupeve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interesit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medias investigative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ndaj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institucioneve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interes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qytetarëve</a:t>
            </a:r>
            <a:endParaRPr lang="en-GB" sz="1800" dirty="0">
              <a:effectLst/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848139"/>
          </a:xfrm>
        </p:spPr>
        <p:txBody>
          <a:bodyPr>
            <a:normAutofit/>
          </a:bodyPr>
          <a:lstStyle/>
          <a:p>
            <a:r>
              <a:rPr lang="en-US" dirty="0" err="1" smtClean="0"/>
              <a:t>Objektivat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Monitorimit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Transaksioneve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8736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informojë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kohë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publikun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grupet</a:t>
            </a:r>
            <a:r>
              <a:rPr lang="en-US" dirty="0"/>
              <a:t> e </a:t>
            </a:r>
            <a:r>
              <a:rPr lang="en-US" dirty="0" err="1"/>
              <a:t>interesit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transaksionet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kryhen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buxheti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Bashkisë</a:t>
            </a:r>
            <a:endParaRPr lang="en-GB" dirty="0"/>
          </a:p>
          <a:p>
            <a:pPr lvl="0"/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vërë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Bashkiak</a:t>
            </a:r>
            <a:r>
              <a:rPr lang="en-US" dirty="0"/>
              <a:t>, </a:t>
            </a:r>
            <a:r>
              <a:rPr lang="en-US" dirty="0" err="1"/>
              <a:t>grupeve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publikut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ecën</a:t>
            </a:r>
            <a:r>
              <a:rPr lang="en-US" dirty="0"/>
              <a:t> </a:t>
            </a:r>
            <a:r>
              <a:rPr lang="en-US" dirty="0" err="1"/>
              <a:t>realizimi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buxhetit</a:t>
            </a:r>
            <a:r>
              <a:rPr lang="en-US" dirty="0"/>
              <a:t> </a:t>
            </a:r>
            <a:r>
              <a:rPr lang="en-US" dirty="0" err="1"/>
              <a:t>kundrejt</a:t>
            </a:r>
            <a:r>
              <a:rPr lang="en-US" dirty="0"/>
              <a:t> </a:t>
            </a:r>
            <a:r>
              <a:rPr lang="en-US" dirty="0" err="1"/>
              <a:t>atij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planifikuar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masat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kohën</a:t>
            </a:r>
            <a:r>
              <a:rPr lang="en-US" dirty="0"/>
              <a:t> e </a:t>
            </a:r>
            <a:r>
              <a:rPr lang="en-US" dirty="0" err="1"/>
              <a:t>duhur</a:t>
            </a:r>
            <a:endParaRPr lang="en-GB" dirty="0"/>
          </a:p>
          <a:p>
            <a:pPr lvl="0"/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bëjë</a:t>
            </a:r>
            <a:r>
              <a:rPr lang="en-US" dirty="0"/>
              <a:t> </a:t>
            </a:r>
            <a:r>
              <a:rPr lang="en-US" dirty="0" err="1"/>
              <a:t>transparencë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subjektet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fitues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tenderave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sigurues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shërbimeve</a:t>
            </a:r>
            <a:endParaRPr lang="en-GB" dirty="0"/>
          </a:p>
          <a:p>
            <a:pPr lvl="0"/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lehtësojë</a:t>
            </a:r>
            <a:r>
              <a:rPr lang="en-US" dirty="0"/>
              <a:t> </a:t>
            </a:r>
            <a:r>
              <a:rPr lang="en-US" dirty="0" err="1"/>
              <a:t>punën</a:t>
            </a:r>
            <a:r>
              <a:rPr lang="en-US" dirty="0"/>
              <a:t> e </a:t>
            </a:r>
            <a:r>
              <a:rPr lang="en-US" dirty="0" err="1"/>
              <a:t>stafit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do e </a:t>
            </a:r>
            <a:r>
              <a:rPr lang="en-US" dirty="0" err="1"/>
              <a:t>mirëmbajë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do </a:t>
            </a:r>
            <a:r>
              <a:rPr lang="en-US" dirty="0" err="1"/>
              <a:t>verë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interesuarve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2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Instituti</a:t>
            </a:r>
            <a:r>
              <a:rPr lang="en-US" dirty="0"/>
              <a:t> </a:t>
            </a:r>
            <a:r>
              <a:rPr lang="en-US" dirty="0" err="1"/>
              <a:t>Shqiptar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Shkencës</a:t>
            </a:r>
            <a:r>
              <a:rPr lang="en-US" dirty="0"/>
              <a:t> (AIS)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organizatë</a:t>
            </a:r>
            <a:r>
              <a:rPr lang="en-US" dirty="0"/>
              <a:t> jo-</a:t>
            </a:r>
            <a:r>
              <a:rPr lang="en-US" dirty="0" err="1"/>
              <a:t>fitimprurëse</a:t>
            </a:r>
            <a:r>
              <a:rPr lang="en-US" dirty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eksperincë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fushën</a:t>
            </a:r>
            <a:r>
              <a:rPr lang="en-US" dirty="0"/>
              <a:t> e </a:t>
            </a:r>
            <a:r>
              <a:rPr lang="en-US" dirty="0" err="1"/>
              <a:t>informimit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ndërgjegjësimit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përmirësimin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transparencës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qëndrore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duke </a:t>
            </a:r>
            <a:r>
              <a:rPr lang="en-US" dirty="0" err="1"/>
              <a:t>përdorur</a:t>
            </a:r>
            <a:r>
              <a:rPr lang="en-US" dirty="0"/>
              <a:t> </a:t>
            </a:r>
            <a:r>
              <a:rPr lang="en-US" dirty="0" err="1"/>
              <a:t>mjetë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avancuara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teknologjisë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standarte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njohura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 (Open Data) </a:t>
            </a:r>
            <a:endParaRPr lang="en-US" dirty="0" smtClean="0"/>
          </a:p>
          <a:p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 (Open Knowledge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Prokurime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hapura</a:t>
            </a:r>
            <a:r>
              <a:rPr lang="en-US" dirty="0" smtClean="0"/>
              <a:t> (Open Procurement)..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8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Përdorimi</a:t>
            </a:r>
            <a:r>
              <a:rPr lang="en-GB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GB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</a:t>
            </a:r>
            <a:r>
              <a:rPr lang="en-GB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GB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mjeteve</a:t>
            </a:r>
            <a:r>
              <a:rPr lang="en-GB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TIK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28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Koordinatori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Marredhenieve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mund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lëshojë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drejtim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publikut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medias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Njoftime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Shtyp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informacione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analiza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bëra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nga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institucioni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bazuar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dhënat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dy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sistemeve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Media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mund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jetë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gjithashtu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interesuar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t’i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përdori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këto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dhëna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mënyrën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mirë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njoftuar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dërguar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mesazhe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bazuar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mbi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fakte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shifra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drejtim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publikut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</a:p>
          <a:p>
            <a:r>
              <a:rPr lang="en-US" b="1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OJF-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lokale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mund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përdorin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dhënat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ketyre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sistemeve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per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faktuar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raportimet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aktivitetet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tyre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synojne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bëjnë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transparencën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vendimarrjes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së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institucioneve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vendore</a:t>
            </a:r>
            <a:r>
              <a:rPr lang="en-US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ICT tools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mund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sherbejne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baze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per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iniciativa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metejshme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nga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organizata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ndryshme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per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zhvillimin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mjeteve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reja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TIK,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kane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si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qellim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rritjen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e transparences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dhe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efektivitetit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te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informimit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publik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4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964" y="2495262"/>
            <a:ext cx="3671455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Falemiderit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2035935" y="1665891"/>
            <a:ext cx="10515600" cy="1325563"/>
          </a:xfrm>
        </p:spPr>
        <p:txBody>
          <a:bodyPr/>
          <a:lstStyle/>
          <a:p>
            <a:r>
              <a:rPr lang="sq-AL" sz="4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Çfarë janë Të Dhënat e Hapura ? </a:t>
            </a:r>
            <a: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q-AL" dirty="0"/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>
          <a:xfrm>
            <a:off x="838200" y="3152149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dhënat e hapura janë të dhëna të cilat mund të përdoren , ripërdoren ose rishpërndahen,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kufizime ligjore, patenta apo </a:t>
            </a:r>
            <a:r>
              <a:rPr lang="sq-A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mekanizna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të tjerë kontrolli</a:t>
            </a: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25769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Principet e </a:t>
            </a:r>
            <a:r>
              <a:rPr lang="sq-A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endParaRPr lang="sq-AL" dirty="0"/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sq-AL" sz="3300" b="1" dirty="0"/>
              <a:t>1. Të plota. </a:t>
            </a:r>
          </a:p>
          <a:p>
            <a:r>
              <a:rPr lang="sq-AL" dirty="0"/>
              <a:t>Të gjitha të dhënat publike duhet të jenë të arritshme dhe nuk janë subjekt i privatësisë , sigurisë apo kufizime të tjera.</a:t>
            </a:r>
          </a:p>
          <a:p>
            <a:pPr marL="0" lvl="0" indent="0">
              <a:buNone/>
            </a:pPr>
            <a:r>
              <a:rPr lang="sq-AL" sz="3300" b="1" dirty="0"/>
              <a:t>2.  Origjinale.</a:t>
            </a:r>
          </a:p>
          <a:p>
            <a:r>
              <a:rPr lang="sq-AL" dirty="0"/>
              <a:t>Të dhënat duhet të jenë në format bazë , të papërpunuara, dhe të ndërthurura e të ofruara me komente</a:t>
            </a:r>
          </a:p>
          <a:p>
            <a:pPr marL="0" lvl="0" indent="0">
              <a:buNone/>
            </a:pPr>
            <a:r>
              <a:rPr lang="sq-AL" sz="3300" b="1" dirty="0"/>
              <a:t>3. Korrekte në Dimension kohe.</a:t>
            </a:r>
          </a:p>
          <a:p>
            <a:r>
              <a:rPr lang="sq-AL" dirty="0"/>
              <a:t>Të dhënat duhet të ofrohen menjëherë, në kohë reale për të ruajtur dhe vlerën e </a:t>
            </a:r>
            <a:r>
              <a:rPr lang="sq-AL" dirty="0" err="1"/>
              <a:t>castit</a:t>
            </a:r>
            <a:r>
              <a:rPr lang="sq-AL" dirty="0"/>
              <a:t> .</a:t>
            </a:r>
          </a:p>
          <a:p>
            <a:pPr marL="0" indent="0">
              <a:buNone/>
            </a:pPr>
            <a:r>
              <a:rPr lang="sq-AL" sz="3800" b="1" dirty="0"/>
              <a:t>4. Të </a:t>
            </a:r>
            <a:r>
              <a:rPr lang="sq-AL" sz="3800" b="1" dirty="0" err="1"/>
              <a:t>aksesueshme</a:t>
            </a:r>
            <a:endParaRPr lang="sq-AL" sz="3800" b="1" dirty="0"/>
          </a:p>
          <a:p>
            <a:r>
              <a:rPr lang="sq-AL" dirty="0"/>
              <a:t>Të dhënat duhet të jenë të </a:t>
            </a:r>
            <a:r>
              <a:rPr lang="sq-AL" dirty="0" err="1"/>
              <a:t>gjendshme</a:t>
            </a:r>
            <a:r>
              <a:rPr lang="sq-AL" dirty="0"/>
              <a:t> nga një grup i gjerë njerëzish,</a:t>
            </a:r>
          </a:p>
          <a:p>
            <a:pPr marL="0" lvl="0" indent="0">
              <a:buNone/>
            </a:pPr>
            <a:r>
              <a:rPr lang="sq-AL" sz="3400" b="1" dirty="0"/>
              <a:t>5. Në format të lexueshëm nga makinat.</a:t>
            </a:r>
            <a:r>
              <a:rPr lang="sq-AL" sz="3400" dirty="0"/>
              <a:t> </a:t>
            </a:r>
          </a:p>
          <a:p>
            <a:r>
              <a:rPr lang="sq-AL" dirty="0"/>
              <a:t>Të dhënat duhet të jenë të organizuara në mënyrë të tillë që të mund të </a:t>
            </a:r>
            <a:r>
              <a:rPr lang="sq-AL" dirty="0" err="1"/>
              <a:t>procesohen</a:t>
            </a:r>
            <a:r>
              <a:rPr lang="sq-AL" dirty="0"/>
              <a:t> automatikisht</a:t>
            </a:r>
          </a:p>
          <a:p>
            <a:pPr marL="0" lvl="0" indent="0">
              <a:buNone/>
            </a:pPr>
            <a:r>
              <a:rPr lang="sq-AL" sz="3400" b="1" dirty="0"/>
              <a:t>6. Pa </a:t>
            </a:r>
            <a:r>
              <a:rPr lang="sq-AL" sz="3400" b="1" dirty="0" err="1"/>
              <a:t>diskrimin</a:t>
            </a:r>
            <a:r>
              <a:rPr lang="sq-AL" sz="3400" b="1" dirty="0"/>
              <a:t> </a:t>
            </a:r>
          </a:p>
          <a:p>
            <a:r>
              <a:rPr lang="sq-AL" dirty="0"/>
              <a:t>Të dhënat duhet të jenë të vlefshme për këdo, pa nevojë regjistrimi </a:t>
            </a:r>
          </a:p>
          <a:p>
            <a:pPr marL="0" lvl="0" indent="0">
              <a:buNone/>
            </a:pPr>
            <a:r>
              <a:rPr lang="sq-AL" sz="3400" b="1" dirty="0">
                <a:cs typeface="Times New Roman" panose="02020603050405020304" pitchFamily="18" charset="0"/>
              </a:rPr>
              <a:t>7. Pa pronësi </a:t>
            </a:r>
          </a:p>
          <a:p>
            <a:r>
              <a:rPr lang="sq-AL" dirty="0"/>
              <a:t>Asnjë entitet nuk ka pronësi absolute mbi to.</a:t>
            </a:r>
          </a:p>
          <a:p>
            <a:pPr marL="0" lvl="0" indent="0">
              <a:buNone/>
            </a:pPr>
            <a:r>
              <a:rPr lang="sq-AL" sz="3400" b="1" dirty="0"/>
              <a:t>8. Pa kufizim </a:t>
            </a:r>
            <a:r>
              <a:rPr lang="sq-AL" sz="3400" b="1" dirty="0" err="1"/>
              <a:t>license</a:t>
            </a:r>
            <a:r>
              <a:rPr lang="sq-AL" sz="3400" b="1" dirty="0"/>
              <a:t>. </a:t>
            </a: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5521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2718515" y="777249"/>
            <a:ext cx="10515600" cy="1325563"/>
          </a:xfrm>
        </p:spPr>
        <p:txBody>
          <a:bodyPr/>
          <a:lstStyle/>
          <a:p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Çfarë lloj të </a:t>
            </a:r>
            <a:r>
              <a:rPr lang="sq-A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Dhenash</a:t>
            </a: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kemi ?</a:t>
            </a:r>
            <a: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q-AL" dirty="0"/>
          </a:p>
        </p:txBody>
      </p:sp>
      <p:pic>
        <p:nvPicPr>
          <p:cNvPr id="4" name="Vendmbajtësi i përmbajtje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950" y="1690688"/>
            <a:ext cx="4892047" cy="510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8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err="1" smtClean="0"/>
              <a:t>Vizualizimi</a:t>
            </a:r>
            <a:endParaRPr lang="sq-AL" dirty="0"/>
          </a:p>
        </p:txBody>
      </p:sp>
      <p:pic>
        <p:nvPicPr>
          <p:cNvPr id="4" name="Vendmbajtësi i përmbajtje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0" y="1586002"/>
            <a:ext cx="10847320" cy="4720303"/>
          </a:xfrm>
        </p:spPr>
      </p:pic>
    </p:spTree>
    <p:extLst>
      <p:ext uri="{BB962C8B-B14F-4D97-AF65-F5344CB8AC3E}">
        <p14:creationId xmlns:p14="http://schemas.microsoft.com/office/powerpoint/2010/main" val="18414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1676400" y="1053854"/>
            <a:ext cx="10515600" cy="1325563"/>
          </a:xfrm>
        </p:spPr>
        <p:txBody>
          <a:bodyPr/>
          <a:lstStyle/>
          <a:p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Përse të dhëna qeveritare të hapura?</a:t>
            </a:r>
            <a: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q-AL" dirty="0"/>
          </a:p>
        </p:txBody>
      </p:sp>
      <p:pic>
        <p:nvPicPr>
          <p:cNvPr id="4" name="Vendmbajtësi i përmbajtje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105" y="2379417"/>
            <a:ext cx="53065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722290" y="989459"/>
            <a:ext cx="10515600" cy="1325563"/>
          </a:xfrm>
        </p:spPr>
        <p:txBody>
          <a:bodyPr/>
          <a:lstStyle/>
          <a:p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dhënat qeveritare botohen për 3 arsye :</a:t>
            </a:r>
            <a:b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q-AL" dirty="0"/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>
          <a:xfrm>
            <a:off x="722290" y="2315022"/>
            <a:ext cx="10515600" cy="4351338"/>
          </a:xfrm>
        </p:spPr>
        <p:txBody>
          <a:bodyPr/>
          <a:lstStyle/>
          <a:p>
            <a:pPr lvl="0"/>
            <a:r>
              <a:rPr lang="sq-AL" dirty="0"/>
              <a:t>Rritja e kujdesit qytetar për funksionimin e qeverisë duke ofruar kontroll më të lartë.</a:t>
            </a:r>
          </a:p>
          <a:p>
            <a:pPr marL="0" lvl="0" indent="0">
              <a:buNone/>
            </a:pPr>
            <a:endParaRPr lang="sq-AL" dirty="0"/>
          </a:p>
          <a:p>
            <a:pPr lvl="0"/>
            <a:r>
              <a:rPr lang="sq-AL" dirty="0" err="1" smtClean="0"/>
              <a:t>Kontribim</a:t>
            </a:r>
            <a:r>
              <a:rPr lang="sq-AL" dirty="0" smtClean="0"/>
              <a:t> </a:t>
            </a:r>
            <a:r>
              <a:rPr lang="sq-AL" dirty="0"/>
              <a:t>me informacion me vlerë për shoqërinë.</a:t>
            </a:r>
          </a:p>
          <a:p>
            <a:pPr marL="0" lvl="0" indent="0">
              <a:buNone/>
            </a:pPr>
            <a:endParaRPr lang="sq-AL" dirty="0"/>
          </a:p>
          <a:p>
            <a:pPr lvl="0"/>
            <a:r>
              <a:rPr lang="sq-AL" dirty="0"/>
              <a:t>Mundëson qeverinë dhe shoqërinë për të funksionuar më me efikasitet.</a:t>
            </a:r>
          </a:p>
          <a:p>
            <a:pPr marL="0" indent="0">
              <a:buNone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4604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838200" y="1060584"/>
            <a:ext cx="10515600" cy="132556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sq-AL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Në aspektin teknik për realizimin e të dhënave të hapura</a:t>
            </a:r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>
          <a:xfrm>
            <a:off x="838200" y="2791540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q-AL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Agjencia </a:t>
            </a:r>
            <a:r>
              <a:rPr lang="sq-AL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Kombetare</a:t>
            </a:r>
            <a:r>
              <a:rPr lang="sq-A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sq-A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Shoqerine</a:t>
            </a:r>
            <a:r>
              <a:rPr lang="sq-A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Informacionit </a:t>
            </a:r>
            <a:r>
              <a:rPr lang="sq-A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 hartuar rregulloren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q-AL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sq-AL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Për Standardet e Publikimit të </a:t>
            </a:r>
            <a:r>
              <a:rPr lang="sq-AL" sz="2400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sq-AL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Dhënave në Formatin </a:t>
            </a:r>
            <a:r>
              <a:rPr lang="sq-AL" sz="2400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Open</a:t>
            </a:r>
            <a:r>
              <a:rPr lang="sq-AL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Data</a:t>
            </a:r>
            <a:r>
              <a:rPr lang="sq-AL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”,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q-A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cila përcakton kërkesat teknike për të dhënat e hapura dhe formatin e rekomanduar për këtë qëllim në përputhje me standardet ndërkombëtare.</a:t>
            </a: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9442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1458</Words>
  <Application>Microsoft Office PowerPoint</Application>
  <PresentationFormat>Ekrani i gjerë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Fontet e përdorura</vt:lpstr>
      </vt:variant>
      <vt:variant>
        <vt:i4>7</vt:i4>
      </vt:variant>
      <vt:variant>
        <vt:lpstr>Tema</vt:lpstr>
      </vt:variant>
      <vt:variant>
        <vt:i4>1</vt:i4>
      </vt:variant>
      <vt:variant>
        <vt:lpstr>Titujt e pamjes rrëshqitëse</vt:lpstr>
      </vt:variant>
      <vt:variant>
        <vt:i4>21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Corbel</vt:lpstr>
      <vt:lpstr>Tahoma</vt:lpstr>
      <vt:lpstr>Times New Roman</vt:lpstr>
      <vt:lpstr>Office Theme</vt:lpstr>
      <vt:lpstr>“Një Qeverisje e Hapur është një Qeverisje e Mirë” </vt:lpstr>
      <vt:lpstr>AIS</vt:lpstr>
      <vt:lpstr>Çfarë janë Të Dhënat e Hapura ?  </vt:lpstr>
      <vt:lpstr>Principet e Open Data</vt:lpstr>
      <vt:lpstr>Çfarë lloj të Dhenash kemi ? </vt:lpstr>
      <vt:lpstr>Vizualizimi</vt:lpstr>
      <vt:lpstr>Përse të dhëna qeveritare të hapura? </vt:lpstr>
      <vt:lpstr>Të dhënat qeveritare botohen për 3 arsye : </vt:lpstr>
      <vt:lpstr>Në aspektin teknik për realizimin e të dhënave të hapura</vt:lpstr>
      <vt:lpstr>ODA dhe OSA</vt:lpstr>
      <vt:lpstr>Transparence dhe informim</vt:lpstr>
      <vt:lpstr>Transparenca DHe të Dhenat e Hapura</vt:lpstr>
      <vt:lpstr>Informimi Publik</vt:lpstr>
      <vt:lpstr>Cilësia e të Dhënave</vt:lpstr>
      <vt:lpstr>Mjetet TIK qe prezantohen sot:</vt:lpstr>
      <vt:lpstr>Permiresimi i qeverisjes</vt:lpstr>
      <vt:lpstr>Rekomandime per NJQV</vt:lpstr>
      <vt:lpstr>Objektivat e sistemit Money Mapping</vt:lpstr>
      <vt:lpstr>Objektivat e sistemit të Monitorimit të Transaksioneve:</vt:lpstr>
      <vt:lpstr>Përdorimi i mjeteve TIK</vt:lpstr>
      <vt:lpstr>Falemiderit!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Mjetet TIK</dc:title>
  <dc:creator>Hewlett-Packard Company</dc:creator>
  <cp:lastModifiedBy>aranita</cp:lastModifiedBy>
  <cp:revision>20</cp:revision>
  <dcterms:created xsi:type="dcterms:W3CDTF">2016-09-12T19:01:54Z</dcterms:created>
  <dcterms:modified xsi:type="dcterms:W3CDTF">2016-09-13T07:27:21Z</dcterms:modified>
</cp:coreProperties>
</file>