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3" r:id="rId10"/>
    <p:sldId id="264" r:id="rId11"/>
    <p:sldId id="265" r:id="rId12"/>
    <p:sldId id="266" r:id="rId13"/>
    <p:sldId id="262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70AA-980F-5946-87BB-A7B158C31A79}" type="datetimeFigureOut">
              <a:rPr lang="en-US" smtClean="0"/>
              <a:t>7/29/16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43289-B8D2-8B4A-BCB2-8D3C03A11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43289-B8D2-8B4A-BCB2-8D3C03A114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7CA015E-C650-FA42-8C38-C04EA1390C08}" type="datetimeFigureOut">
              <a:rPr lang="en-US" smtClean="0"/>
              <a:t>7/29/16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D5425FE-EA91-7F43-80D1-FA1100FD38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datakosovo.org" TargetMode="Externa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3889"/>
            <a:ext cx="7772400" cy="11448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Consolas"/>
                <a:cs typeface="Consolas"/>
              </a:rPr>
              <a:t>e-</a:t>
            </a:r>
            <a:r>
              <a:rPr lang="en-US" sz="4800" dirty="0" err="1" smtClean="0">
                <a:latin typeface="Consolas"/>
                <a:cs typeface="Consolas"/>
              </a:rPr>
              <a:t>Prokurimi</a:t>
            </a:r>
            <a:r>
              <a:rPr lang="en-US" sz="4800" dirty="0" smtClean="0">
                <a:latin typeface="Consolas"/>
                <a:cs typeface="Consolas"/>
              </a:rPr>
              <a:t/>
            </a:r>
            <a:br>
              <a:rPr lang="en-US" sz="4800" dirty="0" smtClean="0">
                <a:latin typeface="Consolas"/>
                <a:cs typeface="Consolas"/>
              </a:rPr>
            </a:br>
            <a:endParaRPr lang="en-US" sz="4800" dirty="0">
              <a:latin typeface="Consolas"/>
              <a:cs typeface="Consolas"/>
            </a:endParaRPr>
          </a:p>
        </p:txBody>
      </p:sp>
      <p:pic>
        <p:nvPicPr>
          <p:cNvPr id="6" name="Picture 5" descr="Screen Shot 2016-07-28 at 2.15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2" y="74975"/>
            <a:ext cx="2984500" cy="154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981700"/>
            <a:ext cx="7772400" cy="1752600"/>
          </a:xfrm>
        </p:spPr>
        <p:txBody>
          <a:bodyPr/>
          <a:lstStyle/>
          <a:p>
            <a:pPr algn="ctr"/>
            <a:r>
              <a:rPr lang="en-US" dirty="0" smtClean="0">
                <a:latin typeface="Consolas"/>
                <a:cs typeface="Consolas"/>
              </a:rPr>
              <a:t>Visualizing procurement data in </a:t>
            </a:r>
            <a:r>
              <a:rPr lang="en-US" dirty="0" smtClean="0">
                <a:latin typeface="Consolas"/>
                <a:cs typeface="Consolas"/>
              </a:rPr>
              <a:t>Kosovo</a:t>
            </a:r>
          </a:p>
          <a:p>
            <a:pPr algn="ctr"/>
            <a:r>
              <a:rPr lang="en-US" cap="none" dirty="0" smtClean="0">
                <a:latin typeface="Consolas"/>
                <a:cs typeface="Consolas"/>
              </a:rPr>
              <a:t>e-</a:t>
            </a:r>
            <a:r>
              <a:rPr lang="en-US" cap="none" dirty="0" err="1" smtClean="0">
                <a:latin typeface="Consolas"/>
                <a:cs typeface="Consolas"/>
              </a:rPr>
              <a:t>prokurimi.org</a:t>
            </a:r>
            <a:r>
              <a:rPr lang="en-US" cap="none" dirty="0" smtClean="0">
                <a:latin typeface="Consolas"/>
                <a:cs typeface="Consolas"/>
              </a:rPr>
              <a:t> </a:t>
            </a:r>
            <a:endParaRPr lang="en-US" cap="none" dirty="0">
              <a:latin typeface="Consolas"/>
              <a:cs typeface="Consolas"/>
            </a:endParaRPr>
          </a:p>
        </p:txBody>
      </p:sp>
      <p:pic>
        <p:nvPicPr>
          <p:cNvPr id="5" name="Picture 4" descr="Screen Shot 2016-07-28 at 2.06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5078" r="5878" b="7155"/>
          <a:stretch/>
        </p:blipFill>
        <p:spPr>
          <a:xfrm>
            <a:off x="2053772" y="1505273"/>
            <a:ext cx="4969821" cy="37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4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FerizajPress\Desktop\red flag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5558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80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FerizajPress\Desktop\red flag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033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FerizajPress\Desktop\red flag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8" y="1715558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24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Problems, Challenges.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Data</a:t>
            </a:r>
          </a:p>
          <a:p>
            <a:r>
              <a:rPr lang="en-US" dirty="0" smtClean="0"/>
              <a:t>Inconsistent formatting of information </a:t>
            </a:r>
          </a:p>
          <a:p>
            <a:pPr marL="914400" lvl="1" indent="-406400">
              <a:spcBef>
                <a:spcPts val="0"/>
              </a:spcBef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-US" dirty="0"/>
              <a:t>e</a:t>
            </a:r>
            <a:r>
              <a:rPr lang="en-US" dirty="0" smtClean="0"/>
              <a:t>.g. Prices: </a:t>
            </a:r>
            <a:r>
              <a:rPr lang="en" dirty="0" smtClean="0"/>
              <a:t>5,000.00</a:t>
            </a:r>
            <a:r>
              <a:rPr lang="en-US" dirty="0" smtClean="0"/>
              <a:t>,     </a:t>
            </a:r>
            <a:r>
              <a:rPr lang="en" dirty="0" smtClean="0"/>
              <a:t>5.000.00</a:t>
            </a:r>
          </a:p>
          <a:p>
            <a:pPr marL="914400" lvl="1" indent="-406400">
              <a:spcBef>
                <a:spcPts val="0"/>
              </a:spcBef>
              <a:buClr>
                <a:schemeClr val="dk2"/>
              </a:buClr>
              <a:buSzPct val="87500"/>
              <a:buFont typeface="Courier New"/>
              <a:buChar char="o"/>
            </a:pPr>
            <a:r>
              <a:rPr lang="en" dirty="0" smtClean="0"/>
              <a:t>Dat</a:t>
            </a:r>
            <a:r>
              <a:rPr lang="en-US" dirty="0" err="1" smtClean="0"/>
              <a:t>es</a:t>
            </a:r>
            <a:r>
              <a:rPr lang="en" dirty="0" smtClean="0"/>
              <a:t>: 19/07/2014,</a:t>
            </a:r>
            <a:r>
              <a:rPr lang="en-US" dirty="0" smtClean="0"/>
              <a:t>   </a:t>
            </a:r>
            <a:r>
              <a:rPr lang="en" dirty="0" smtClean="0"/>
              <a:t> 19.07.2014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8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data.rks-gov.org</a:t>
            </a:r>
            <a:endParaRPr lang="en-US" cap="none" dirty="0"/>
          </a:p>
        </p:txBody>
      </p:sp>
      <p:pic>
        <p:nvPicPr>
          <p:cNvPr id="4" name="Content Placeholder 3" descr="Screen Shot 2016-07-28 at 1.55.2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53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680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877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Thank you! 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27969" y="2546404"/>
            <a:ext cx="8821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Stay in touch! </a:t>
            </a:r>
          </a:p>
          <a:p>
            <a:pPr algn="ctr"/>
            <a:r>
              <a:rPr lang="en-US" sz="4000" dirty="0" smtClean="0">
                <a:hlinkClick r:id="rId2"/>
              </a:rPr>
              <a:t>www.opendatakosovo.org</a:t>
            </a:r>
            <a:endParaRPr lang="en-US" sz="4000" dirty="0" smtClean="0"/>
          </a:p>
          <a:p>
            <a:pPr algn="ctr"/>
            <a:r>
              <a:rPr lang="en-US" sz="4000" dirty="0">
                <a:latin typeface="Consolas"/>
                <a:cs typeface="Consolas"/>
              </a:rPr>
              <a:t>e-</a:t>
            </a:r>
            <a:r>
              <a:rPr lang="en-US" sz="4000" dirty="0" err="1">
                <a:latin typeface="Consolas"/>
                <a:cs typeface="Consolas"/>
              </a:rPr>
              <a:t>prokurimi.org</a:t>
            </a:r>
            <a:r>
              <a:rPr lang="en-US" sz="4000" dirty="0">
                <a:latin typeface="Consolas"/>
                <a:cs typeface="Consolas"/>
              </a:rPr>
              <a:t> 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</p:txBody>
      </p:sp>
      <p:pic>
        <p:nvPicPr>
          <p:cNvPr id="6" name="Picture 5" descr="Screen Shot 2016-07-28 at 2.15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4753922"/>
            <a:ext cx="29845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Lack of transperancy in the governmenal institutions</a:t>
            </a:r>
          </a:p>
          <a:p>
            <a:r>
              <a:rPr lang="hr-HR" dirty="0" smtClean="0"/>
              <a:t>Lack of institutional accountability </a:t>
            </a:r>
          </a:p>
          <a:p>
            <a:r>
              <a:rPr lang="hr-HR" dirty="0" smtClean="0"/>
              <a:t>Mismanagement of municial budget and donations</a:t>
            </a:r>
            <a:endParaRPr lang="hr-HR" dirty="0" smtClean="0">
              <a:effectLst/>
            </a:endParaRPr>
          </a:p>
          <a:p>
            <a:r>
              <a:rPr lang="hr-HR" dirty="0" smtClean="0"/>
              <a:t>Difficult access and a lot of burecracy to get to the procurement data</a:t>
            </a:r>
            <a:endParaRPr lang="hr-HR" dirty="0" smtClean="0">
              <a:effectLst/>
            </a:endParaRPr>
          </a:p>
          <a:p>
            <a:r>
              <a:rPr lang="hr-HR" dirty="0" smtClean="0"/>
              <a:t>Lack of an online platform where the citizens can have an easy access to procurement </a:t>
            </a:r>
            <a:r>
              <a:rPr lang="hr-HR" dirty="0" smtClean="0"/>
              <a:t>data</a:t>
            </a:r>
          </a:p>
          <a:p>
            <a:endParaRPr lang="hr-HR" dirty="0">
              <a:effectLst/>
            </a:endParaRPr>
          </a:p>
          <a:p>
            <a:endParaRPr lang="hr-HR" dirty="0" smtClean="0"/>
          </a:p>
          <a:p>
            <a:r>
              <a:rPr lang="en-US" dirty="0">
                <a:latin typeface="Consolas"/>
                <a:cs typeface="Consolas"/>
              </a:rPr>
              <a:t>e-</a:t>
            </a:r>
            <a:r>
              <a:rPr lang="en-US" dirty="0" err="1">
                <a:latin typeface="Consolas"/>
                <a:cs typeface="Consolas"/>
              </a:rPr>
              <a:t>prokurimi.org</a:t>
            </a:r>
            <a:r>
              <a:rPr lang="en-US" dirty="0">
                <a:latin typeface="Consolas"/>
                <a:cs typeface="Consolas"/>
              </a:rPr>
              <a:t> </a:t>
            </a:r>
          </a:p>
          <a:p>
            <a:endParaRPr lang="hr-H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940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Creating innovative ways to display and publicize municipal procurement data and providing data to the public;</a:t>
            </a:r>
          </a:p>
          <a:p>
            <a:r>
              <a:rPr lang="en-US" dirty="0" smtClean="0"/>
              <a:t>The creation of local tech community that will develop the online platform through which procurement data will be published for each municipality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latin typeface="Consolas"/>
                <a:cs typeface="Consolas"/>
              </a:rPr>
              <a:t>e-</a:t>
            </a:r>
            <a:r>
              <a:rPr lang="en-US" dirty="0" err="1">
                <a:latin typeface="Consolas"/>
                <a:cs typeface="Consolas"/>
              </a:rPr>
              <a:t>prokurimi.org</a:t>
            </a:r>
            <a:r>
              <a:rPr lang="en-US" dirty="0">
                <a:latin typeface="Consolas"/>
                <a:cs typeface="Consolas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4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CLFI and UNDP </a:t>
            </a:r>
          </a:p>
          <a:p>
            <a:pPr marL="0" indent="0">
              <a:buNone/>
            </a:pPr>
            <a:r>
              <a:rPr lang="hr-HR" dirty="0" smtClean="0"/>
              <a:t>Agreement with </a:t>
            </a:r>
            <a:r>
              <a:rPr lang="hr-HR" dirty="0" smtClean="0"/>
              <a:t>6 </a:t>
            </a:r>
            <a:r>
              <a:rPr lang="hr-HR" dirty="0" smtClean="0"/>
              <a:t>municipalities to open their data: </a:t>
            </a:r>
          </a:p>
          <a:p>
            <a:pPr lvl="2"/>
            <a:r>
              <a:rPr lang="hr-HR" dirty="0" smtClean="0"/>
              <a:t>Prishtinë, </a:t>
            </a:r>
          </a:p>
          <a:p>
            <a:pPr lvl="2"/>
            <a:r>
              <a:rPr lang="hr-HR" dirty="0" smtClean="0"/>
              <a:t>Gjakovë, </a:t>
            </a:r>
          </a:p>
          <a:p>
            <a:pPr lvl="2"/>
            <a:r>
              <a:rPr lang="hr-HR" dirty="0" smtClean="0"/>
              <a:t>Ferizaj,  </a:t>
            </a:r>
          </a:p>
          <a:p>
            <a:pPr lvl="2"/>
            <a:r>
              <a:rPr lang="hr-HR" dirty="0" smtClean="0"/>
              <a:t>Gjilani,  </a:t>
            </a:r>
          </a:p>
          <a:p>
            <a:pPr lvl="2"/>
            <a:r>
              <a:rPr lang="hr-HR" dirty="0" smtClean="0"/>
              <a:t>Viti, </a:t>
            </a:r>
          </a:p>
          <a:p>
            <a:pPr lvl="2"/>
            <a:r>
              <a:rPr lang="hr-HR" dirty="0" smtClean="0">
                <a:effectLst/>
              </a:rPr>
              <a:t>Hani i Elezit**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8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x Tech 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Organizing workshops with students of engineering and computer science, in order:</a:t>
            </a:r>
          </a:p>
          <a:p>
            <a:pPr lvl="1"/>
            <a:r>
              <a:rPr lang="en-US" dirty="0" smtClean="0"/>
              <a:t> Expose them to technologies used for analysis and visualization of data,</a:t>
            </a:r>
          </a:p>
          <a:p>
            <a:pPr lvl="1"/>
            <a:r>
              <a:rPr lang="en-US" dirty="0" smtClean="0"/>
              <a:t>Train them in these technologies.</a:t>
            </a:r>
          </a:p>
          <a:p>
            <a:pPr lvl="1"/>
            <a:r>
              <a:rPr lang="en-US" dirty="0" smtClean="0"/>
              <a:t>develop a platform technology</a:t>
            </a:r>
            <a:r>
              <a:rPr lang="en-US" i="1" dirty="0" smtClean="0"/>
              <a:t> </a:t>
            </a:r>
            <a:r>
              <a:rPr lang="en-US" i="1" dirty="0" err="1" smtClean="0"/>
              <a:t>www.e-prokurimi.org</a:t>
            </a:r>
            <a:r>
              <a:rPr lang="en-US" dirty="0" smtClean="0"/>
              <a:t> jointly with the local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0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Visualization of data by: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B</a:t>
            </a:r>
            <a:r>
              <a:rPr lang="en-US" b="0" dirty="0" smtClean="0"/>
              <a:t>udget type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Procurement type	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Beneficiaries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Distribution in different periods of time.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Mapping of investment by region, investment value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and period,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I</a:t>
            </a:r>
            <a:r>
              <a:rPr lang="en-US" b="0" dirty="0" smtClean="0"/>
              <a:t>nvestment comparison among municipalities based on the value of the investment,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N</a:t>
            </a:r>
            <a:r>
              <a:rPr lang="en-US" b="0" dirty="0" smtClean="0"/>
              <a:t>umber of tenders in a certain time period,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"Red Flags" algorithm for the detection of irregularities, misconduct during tendering of projects.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6400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Contacts, 2014</a:t>
            </a:r>
            <a:endParaRPr lang="en-US" dirty="0"/>
          </a:p>
        </p:txBody>
      </p:sp>
      <p:pic>
        <p:nvPicPr>
          <p:cNvPr id="4" name="Content Placeholder 3" descr="Screen Shot 2016-07-29 at 9.11.0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" b="4061"/>
          <a:stretch>
            <a:fillRect/>
          </a:stretch>
        </p:blipFill>
        <p:spPr>
          <a:xfrm>
            <a:off x="248192" y="1752600"/>
            <a:ext cx="8541478" cy="4902453"/>
          </a:xfrm>
        </p:spPr>
      </p:pic>
    </p:spTree>
    <p:extLst>
      <p:ext uri="{BB962C8B-B14F-4D97-AF65-F5344CB8AC3E}">
        <p14:creationId xmlns:p14="http://schemas.microsoft.com/office/powerpoint/2010/main" val="139942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of investment by region</a:t>
            </a:r>
          </a:p>
        </p:txBody>
      </p:sp>
      <p:pic>
        <p:nvPicPr>
          <p:cNvPr id="6" name="Picture 5" descr="Screen Shot 2016-07-29 at 9.16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7" y="2053274"/>
            <a:ext cx="8601389" cy="42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site allows the detection (marking red) of suspicious tenders who meet one or more of the pre-set criteria.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83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1220</TotalTime>
  <Words>273</Words>
  <Application>Microsoft Macintosh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e-Prokurimi </vt:lpstr>
      <vt:lpstr>The Problem</vt:lpstr>
      <vt:lpstr>Mission</vt:lpstr>
      <vt:lpstr>Municipalities </vt:lpstr>
      <vt:lpstr>Open Data x Tech Community </vt:lpstr>
      <vt:lpstr>Visualization of data by: </vt:lpstr>
      <vt:lpstr>Number of Contacts, 2014</vt:lpstr>
      <vt:lpstr>Mapping of investment by region</vt:lpstr>
      <vt:lpstr>RED Flags</vt:lpstr>
      <vt:lpstr>Red Flags</vt:lpstr>
      <vt:lpstr>Red Flags</vt:lpstr>
      <vt:lpstr>Red Flags</vt:lpstr>
      <vt:lpstr>Problems, Challenges. </vt:lpstr>
      <vt:lpstr>data.rks-gov.org</vt:lpstr>
      <vt:lpstr>Thank you! </vt:lpstr>
    </vt:vector>
  </TitlesOfParts>
  <Company>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e-Prokurimi</dc:title>
  <dc:creator>MacBook Pro</dc:creator>
  <cp:lastModifiedBy>MacBook Pro</cp:lastModifiedBy>
  <cp:revision>16</cp:revision>
  <dcterms:created xsi:type="dcterms:W3CDTF">2016-07-27T17:57:03Z</dcterms:created>
  <dcterms:modified xsi:type="dcterms:W3CDTF">2016-07-29T09:32:10Z</dcterms:modified>
</cp:coreProperties>
</file>