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78554"/>
          <c:y val="0.0406091"/>
          <c:w val="0.917145"/>
          <c:h val="0.891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Solved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100.000000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Pending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80.000000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Opened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60.000000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2852539" y="95349"/>
            <a:ext cx="7299722" cy="122421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NEIGHBOUR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VOICE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3936107" y="-13941"/>
            <a:ext cx="5132587" cy="5916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Crowd source platform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366"/>
          <a:stretch>
            <a:fillRect/>
          </a:stretch>
        </p:blipFill>
        <p:spPr>
          <a:xfrm>
            <a:off x="4051300" y="1383696"/>
            <a:ext cx="5334000" cy="9581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330" r="0" b="2826"/>
          <a:stretch>
            <a:fillRect/>
          </a:stretch>
        </p:blipFill>
        <p:spPr>
          <a:xfrm>
            <a:off x="6718299" y="-24954"/>
            <a:ext cx="5334001" cy="9932553"/>
          </a:xfrm>
          <a:prstGeom prst="rect">
            <a:avLst/>
          </a:prstGeom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965" y="1419206"/>
            <a:ext cx="5435601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394" y="3217512"/>
            <a:ext cx="5568744" cy="68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3533" y="4205489"/>
            <a:ext cx="3132055" cy="2688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4" grpId="1"/>
      <p:bldP build="whole" bldLvl="1" animBg="1" rev="0" advAuto="0" spid="1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26" r="0" b="2203"/>
          <a:stretch>
            <a:fillRect/>
          </a:stretch>
        </p:blipFill>
        <p:spPr>
          <a:xfrm>
            <a:off x="6718299" y="-222116"/>
            <a:ext cx="5334001" cy="10197833"/>
          </a:xfrm>
          <a:prstGeom prst="rect">
            <a:avLst/>
          </a:prstGeom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815213" y="-1586550"/>
            <a:ext cx="5334001" cy="3987801"/>
          </a:xfrm>
          <a:prstGeom prst="rect">
            <a:avLst/>
          </a:prstGeom>
        </p:spPr>
        <p:txBody>
          <a:bodyPr/>
          <a:lstStyle/>
          <a:p>
            <a:pPr/>
            <a:r>
              <a:t>LIST VIEW</a:t>
            </a:r>
          </a:p>
        </p:txBody>
      </p:sp>
      <p:pic>
        <p:nvPicPr>
          <p:cNvPr id="13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0748" y="5902379"/>
            <a:ext cx="3326730" cy="104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2913" y="4419968"/>
            <a:ext cx="4038601" cy="1204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0717" y="3100067"/>
            <a:ext cx="3602993" cy="104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whole" bldLvl="1" animBg="1" rev="0" advAuto="0" spid="132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121" r="0" b="469"/>
          <a:stretch>
            <a:fillRect/>
          </a:stretch>
        </p:blipFill>
        <p:spPr>
          <a:xfrm>
            <a:off x="6718299" y="-157081"/>
            <a:ext cx="5334001" cy="10322445"/>
          </a:xfrm>
          <a:prstGeom prst="rect">
            <a:avLst/>
          </a:prstGeom>
        </p:spPr>
      </p:pic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VIEW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284823" y="-461497"/>
            <a:ext cx="5334001" cy="2016870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graphicFrame>
        <p:nvGraphicFramePr>
          <p:cNvPr id="138" name="Chart 138"/>
          <p:cNvGraphicFramePr/>
          <p:nvPr/>
        </p:nvGraphicFramePr>
        <p:xfrm>
          <a:off x="4409386" y="1945488"/>
          <a:ext cx="8051752" cy="75057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3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772" y="3586811"/>
            <a:ext cx="3602992" cy="104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920" y="5759938"/>
            <a:ext cx="3666235" cy="1148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317786" y="2292924"/>
            <a:ext cx="4730264" cy="4730263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3" name="Shape 143"/>
          <p:cNvSpPr/>
          <p:nvPr/>
        </p:nvSpPr>
        <p:spPr>
          <a:xfrm>
            <a:off x="6454272" y="2076874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" name="Shape 144"/>
          <p:cNvSpPr/>
          <p:nvPr/>
        </p:nvSpPr>
        <p:spPr>
          <a:xfrm>
            <a:off x="5451134" y="1409699"/>
            <a:ext cx="243391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IDENTIFY PROBLEM</a:t>
            </a:r>
          </a:p>
        </p:txBody>
      </p:sp>
      <p:sp>
        <p:nvSpPr>
          <p:cNvPr id="145" name="Shape 145"/>
          <p:cNvSpPr/>
          <p:nvPr/>
        </p:nvSpPr>
        <p:spPr>
          <a:xfrm>
            <a:off x="9115005" y="2340239"/>
            <a:ext cx="2849437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/>
            </a:pPr>
            <a:r>
              <a:t>INPUT DATA </a:t>
            </a:r>
          </a:p>
          <a:p>
            <a:pPr algn="l">
              <a:defRPr sz="1900"/>
            </a:pPr>
            <a:r>
              <a:t>INTO CROWD SOURCE </a:t>
            </a:r>
          </a:p>
          <a:p>
            <a:pPr algn="l">
              <a:defRPr sz="1900"/>
            </a:pPr>
            <a:r>
              <a:t>PLATFORM</a:t>
            </a:r>
          </a:p>
        </p:txBody>
      </p:sp>
      <p:sp>
        <p:nvSpPr>
          <p:cNvPr id="146" name="Shape 146"/>
          <p:cNvSpPr/>
          <p:nvPr/>
        </p:nvSpPr>
        <p:spPr>
          <a:xfrm>
            <a:off x="9499733" y="5473700"/>
            <a:ext cx="246385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t>PROVIDE </a:t>
            </a:r>
          </a:p>
          <a:p>
            <a:pPr algn="l">
              <a:defRPr sz="1800"/>
            </a:pPr>
            <a:r>
              <a:t>POTIONS/COMMENTS</a:t>
            </a:r>
          </a:p>
        </p:txBody>
      </p:sp>
      <p:sp>
        <p:nvSpPr>
          <p:cNvPr id="147" name="Shape 147"/>
          <p:cNvSpPr/>
          <p:nvPr/>
        </p:nvSpPr>
        <p:spPr>
          <a:xfrm>
            <a:off x="8280819" y="7068142"/>
            <a:ext cx="180846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/>
            </a:lvl1pPr>
          </a:lstStyle>
          <a:p>
            <a:pPr/>
            <a:r>
              <a:t>TAKE ACTIONS</a:t>
            </a:r>
          </a:p>
        </p:txBody>
      </p:sp>
      <p:sp>
        <p:nvSpPr>
          <p:cNvPr id="148" name="Shape 148"/>
          <p:cNvSpPr/>
          <p:nvPr/>
        </p:nvSpPr>
        <p:spPr>
          <a:xfrm>
            <a:off x="2400433" y="2044700"/>
            <a:ext cx="22229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t>MAKE IT PUBLIC</a:t>
            </a:r>
          </a:p>
          <a:p>
            <a:pPr algn="l">
              <a:defRPr sz="1800"/>
            </a:pPr>
            <a:r>
              <a:t>SIGN THE PETITION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2004618" y="4521199"/>
            <a:ext cx="164293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900"/>
            </a:pPr>
            <a:r>
              <a:t>FOLLOW-UP </a:t>
            </a:r>
          </a:p>
          <a:p>
            <a:pPr algn="l">
              <a:defRPr sz="1900"/>
            </a:pPr>
            <a:r>
              <a:t>THE CASE</a:t>
            </a:r>
          </a:p>
        </p:txBody>
      </p:sp>
      <p:sp>
        <p:nvSpPr>
          <p:cNvPr id="150" name="Shape 150"/>
          <p:cNvSpPr/>
          <p:nvPr/>
        </p:nvSpPr>
        <p:spPr>
          <a:xfrm>
            <a:off x="3151320" y="7048499"/>
            <a:ext cx="238010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/>
            </a:lvl1pPr>
          </a:lstStyle>
          <a:p>
            <a:pPr/>
            <a:r>
              <a:t>SUBMIT COMPLAIN</a:t>
            </a:r>
          </a:p>
        </p:txBody>
      </p:sp>
      <p:sp>
        <p:nvSpPr>
          <p:cNvPr id="151" name="Shape 151"/>
          <p:cNvSpPr/>
          <p:nvPr/>
        </p:nvSpPr>
        <p:spPr>
          <a:xfrm rot="2561078">
            <a:off x="8215607" y="2874359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2" name="Shape 152"/>
          <p:cNvSpPr/>
          <p:nvPr/>
        </p:nvSpPr>
        <p:spPr>
          <a:xfrm rot="6944897">
            <a:off x="8787107" y="4994182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3" name="Shape 153"/>
          <p:cNvSpPr/>
          <p:nvPr/>
        </p:nvSpPr>
        <p:spPr>
          <a:xfrm rot="8611691">
            <a:off x="7872707" y="6327682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Shape 154"/>
          <p:cNvSpPr/>
          <p:nvPr/>
        </p:nvSpPr>
        <p:spPr>
          <a:xfrm rot="13455974">
            <a:off x="4977107" y="6267595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5" name="Shape 155"/>
          <p:cNvSpPr/>
          <p:nvPr/>
        </p:nvSpPr>
        <p:spPr>
          <a:xfrm rot="15854070">
            <a:off x="4108839" y="4646842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 rot="19110729">
            <a:off x="4713274" y="2818863"/>
            <a:ext cx="427642" cy="42764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